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3"/>
  </p:notesMasterIdLst>
  <p:sldIdLst>
    <p:sldId id="321" r:id="rId2"/>
    <p:sldId id="256" r:id="rId3"/>
    <p:sldId id="327" r:id="rId4"/>
    <p:sldId id="397" r:id="rId5"/>
    <p:sldId id="396" r:id="rId6"/>
    <p:sldId id="398" r:id="rId7"/>
    <p:sldId id="421" r:id="rId8"/>
    <p:sldId id="422" r:id="rId9"/>
    <p:sldId id="401" r:id="rId10"/>
    <p:sldId id="403" r:id="rId11"/>
    <p:sldId id="423" r:id="rId12"/>
    <p:sldId id="431" r:id="rId13"/>
    <p:sldId id="429" r:id="rId14"/>
    <p:sldId id="430" r:id="rId15"/>
    <p:sldId id="414" r:id="rId16"/>
    <p:sldId id="377" r:id="rId17"/>
    <p:sldId id="432" r:id="rId18"/>
    <p:sldId id="359" r:id="rId19"/>
    <p:sldId id="424" r:id="rId20"/>
    <p:sldId id="426" r:id="rId21"/>
    <p:sldId id="418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00"/>
    <a:srgbClr val="9A1D00"/>
    <a:srgbClr val="FFE3DD"/>
    <a:srgbClr val="FFB5A3"/>
    <a:srgbClr val="700070"/>
    <a:srgbClr val="FFEFFF"/>
    <a:srgbClr val="FFCCFF"/>
    <a:srgbClr val="918E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2611" autoAdjust="0"/>
  </p:normalViewPr>
  <p:slideViewPr>
    <p:cSldViewPr>
      <p:cViewPr varScale="1">
        <p:scale>
          <a:sx n="108" d="100"/>
          <a:sy n="108" d="100"/>
        </p:scale>
        <p:origin x="-17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AF0BFA-AE69-4563-8DD7-1946C38A9E6C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53765-7173-4556-913A-F542406C5CD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270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553765-7173-4556-913A-F542406C5CD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732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211FF-89FA-4F5D-86ED-DA3927BD8BA0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7994C-DCC2-4940-A4BD-807455EAE77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6ECD0-3711-4C4F-B5D4-85D4E9BF5070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1C722-5C8F-4180-BC11-6EB87339E4F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B4B28-6C65-4196-A493-019CB2B3780F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D617D-2D98-42DA-BE9B-94E8648A7B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2BF9C-3C8B-4A46-A799-01920BEF2FCB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0EE59-EA48-4C00-8241-2728C21283F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78FD2-60ED-4CE1-90AE-588CEBF05BFA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F3106-4CEA-4B88-B6D2-223692CC0F4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C8904-CFF9-4FE8-99CC-03794568B6C5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E97CD4-E105-45A2-A9A5-A833E3A1852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BA125-0A53-450B-8523-06AEAA79CFB2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4EE07-747F-4854-BDD4-9169608CFB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4DED9-9A32-4586-B7C0-C42AB3DAA5DD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29FF5-2D7D-4203-B0FE-6EF9571A607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5B1D2-048B-482B-915C-3176FA1FC83B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C7E89-1644-443B-BA1E-B45DC5CD9D7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EBA6A-78DA-4FD9-9666-70129E2F65AF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87D53-ED61-4BF7-81E3-66C61FC42DA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6325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1027" name="Group 15"/>
          <p:cNvGrpSpPr>
            <a:grpSpLocks noChangeAspect="1"/>
          </p:cNvGrpSpPr>
          <p:nvPr/>
        </p:nvGrpSpPr>
        <p:grpSpPr bwMode="auto">
          <a:xfrm>
            <a:off x="211138" y="1679575"/>
            <a:ext cx="8723312" cy="133032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latin typeface="+mn-lt"/>
              </a:endParaRPr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46F898D0-F8B6-40B5-A271-778C1A32E50D}" type="datetimeFigureOut">
              <a:rPr lang="ru-RU"/>
              <a:pPr>
                <a:defRPr/>
              </a:pPr>
              <a:t>10.11.2023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C9953BB-E2AA-4056-8369-0D06BD03FCE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3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2" r:id="rId2"/>
    <p:sldLayoutId id="2147483744" r:id="rId3"/>
    <p:sldLayoutId id="2147483741" r:id="rId4"/>
    <p:sldLayoutId id="2147483740" r:id="rId5"/>
    <p:sldLayoutId id="2147483739" r:id="rId6"/>
    <p:sldLayoutId id="2147483745" r:id="rId7"/>
    <p:sldLayoutId id="2147483746" r:id="rId8"/>
    <p:sldLayoutId id="2147483738" r:id="rId9"/>
    <p:sldLayoutId id="2147483747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microsoft.com/office/2007/relationships/hdphoto" Target="../media/hdphoto6.wdp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microsoft.com/office/2007/relationships/hdphoto" Target="../media/hdphoto3.wdp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395536" y="1196752"/>
            <a:ext cx="7992888" cy="3528392"/>
          </a:xfrm>
        </p:spPr>
        <p:txBody>
          <a:bodyPr/>
          <a:lstStyle/>
          <a:p>
            <a:r>
              <a:rPr lang="ru-RU" sz="2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600" b="1" dirty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Специализированный образовательно-реабилитационный центр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/>
            </a:r>
            <a:b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объявляет </a:t>
            </a:r>
            <a:r>
              <a:rPr lang="ru-RU" sz="26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набор на обучение на 2024 год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(в том числе принимаются лица с инвалидностью) со всех регионов Республики Беларусь</a:t>
            </a:r>
            <a:endParaRPr lang="ru-RU" sz="2600" dirty="0"/>
          </a:p>
        </p:txBody>
      </p:sp>
      <p:sp>
        <p:nvSpPr>
          <p:cNvPr id="4" name="Заголовок 3"/>
          <p:cNvSpPr txBox="1">
            <a:spLocks/>
          </p:cNvSpPr>
          <p:nvPr/>
        </p:nvSpPr>
        <p:spPr bwMode="auto">
          <a:xfrm>
            <a:off x="683568" y="4725144"/>
            <a:ext cx="453891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endParaRPr lang="ru-RU" sz="1600" b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r>
              <a:rPr lang="ru-RU" sz="1600" b="1" dirty="0" smtClean="0">
                <a:solidFill>
                  <a:schemeClr val="tx2"/>
                </a:solidFill>
                <a:latin typeface="Bookman Old Style" pitchFamily="18" charset="0"/>
              </a:rPr>
              <a:t>г</a:t>
            </a:r>
            <a:r>
              <a:rPr lang="ru-RU" sz="1600" b="1" dirty="0" smtClean="0">
                <a:solidFill>
                  <a:schemeClr val="tx2"/>
                </a:solidFill>
                <a:latin typeface="Bookman Old Style" pitchFamily="18" charset="0"/>
              </a:rPr>
              <a:t>. Минск, ул. Одоевского, 10Б</a:t>
            </a:r>
          </a:p>
          <a:p>
            <a:endParaRPr lang="ru-RU" sz="1600" b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r>
              <a:rPr lang="ru-RU" sz="3200" b="1" dirty="0" smtClean="0">
                <a:solidFill>
                  <a:schemeClr val="tx2"/>
                </a:solidFill>
                <a:latin typeface="Bookman Old Style" pitchFamily="18" charset="0"/>
              </a:rPr>
              <a:t>+375 29 346 95 41</a:t>
            </a:r>
          </a:p>
          <a:p>
            <a:r>
              <a:rPr lang="ru-RU" sz="3200" b="1" dirty="0" smtClean="0">
                <a:solidFill>
                  <a:schemeClr val="tx2"/>
                </a:solidFill>
                <a:latin typeface="Bookman Old Style" pitchFamily="18" charset="0"/>
              </a:rPr>
              <a:t>8017 363 99 69</a:t>
            </a:r>
            <a:endParaRPr lang="ru-RU" sz="3200" b="1" dirty="0" smtClean="0">
              <a:solidFill>
                <a:schemeClr val="tx2"/>
              </a:solidFill>
              <a:latin typeface="Bookman Old Style" pitchFamily="18" charset="0"/>
            </a:endParaRPr>
          </a:p>
          <a:p>
            <a:pPr algn="ctr"/>
            <a:endParaRPr lang="ru-RU" sz="2000" dirty="0">
              <a:solidFill>
                <a:schemeClr val="tx2"/>
              </a:solidFill>
              <a:latin typeface="Bookman Old Styl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476672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b="1" dirty="0">
                <a:solidFill>
                  <a:schemeClr val="bg1"/>
                </a:solidFill>
                <a:latin typeface="Bookman Old Style" pitchFamily="18" charset="0"/>
              </a:rPr>
              <a:t>Республиканское унитарное предприятие </a:t>
            </a:r>
            <a:br>
              <a:rPr lang="ru-RU" b="1" dirty="0"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Bookman Old Style" pitchFamily="18" charset="0"/>
              </a:rPr>
              <a:t>«Белорусский протезно-ортопедический восстановительный центр»</a:t>
            </a:r>
          </a:p>
        </p:txBody>
      </p:sp>
    </p:spTree>
    <p:extLst>
      <p:ext uri="{BB962C8B-B14F-4D97-AF65-F5344CB8AC3E}">
        <p14:creationId xmlns:p14="http://schemas.microsoft.com/office/powerpoint/2010/main" val="53012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/>
          </p:cNvSpPr>
          <p:nvPr/>
        </p:nvSpPr>
        <p:spPr bwMode="auto">
          <a:xfrm>
            <a:off x="251520" y="260648"/>
            <a:ext cx="8496300" cy="7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парковка</a:t>
            </a:r>
            <a:endParaRPr lang="ru-RU" sz="2000" b="1" cap="all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\\Литвинчик\входящие\ФОТОГРАФ\Develops\DJI_0485.jpg"/>
          <p:cNvPicPr>
            <a:picLocks noChangeAspect="1" noChangeArrowheads="1"/>
          </p:cNvPicPr>
          <p:nvPr/>
        </p:nvPicPr>
        <p:blipFill>
          <a:blip r:embed="rId2" cstate="print"/>
          <a:srcRect l="9353" t="6128" r="9362" b="1064"/>
          <a:stretch>
            <a:fillRect/>
          </a:stretch>
        </p:blipFill>
        <p:spPr bwMode="auto">
          <a:xfrm>
            <a:off x="251520" y="1268760"/>
            <a:ext cx="8640960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latin typeface="Bookman Old Style" panose="02050604050505020204" pitchFamily="18" charset="0"/>
              </a:rPr>
              <a:t>Обучаем по профессиям:</a:t>
            </a:r>
            <a:r>
              <a:rPr lang="ru-RU" sz="2800" b="1" dirty="0">
                <a:latin typeface="Bookman Old Style" panose="02050604050505020204" pitchFamily="18" charset="0"/>
              </a:rPr>
              <a:t/>
            </a:r>
            <a:br>
              <a:rPr lang="ru-RU" sz="2800" b="1" dirty="0">
                <a:latin typeface="Bookman Old Style" panose="02050604050505020204" pitchFamily="18" charset="0"/>
              </a:rPr>
            </a:br>
            <a:endParaRPr lang="ru-RU" sz="2800" cap="all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D:\Мои документы\ФОТО\2. Обувщик\7YX795p9wQvOEoyfcO3kLiMpv_KR-DwDcDdyu54p5Z_BpqJ1TqlbaxuDqPlVFbXUrDbmyNDq9S1XN3eLM15ISgZ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r="560"/>
          <a:stretch/>
        </p:blipFill>
        <p:spPr bwMode="auto">
          <a:xfrm>
            <a:off x="4427984" y="1412776"/>
            <a:ext cx="3524085" cy="235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444551" y="908720"/>
            <a:ext cx="8229600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ОБУВЩИК ПО РЕМОНТУ ОБУВИ, срок обучения 3 месяца</a:t>
            </a:r>
            <a:endParaRPr lang="ru-RU" sz="2000" cap="all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Picture 3" descr="D:\Мои документы\ФОТО\2. Обувщик\Суднека\IMG_20231012_1006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65" y="1711882"/>
            <a:ext cx="3078343" cy="41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Мои документы\ФОТО\2. Обувщик\3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3437"/>
          <a:stretch/>
        </p:blipFill>
        <p:spPr bwMode="auto">
          <a:xfrm>
            <a:off x="3254188" y="3717032"/>
            <a:ext cx="4403537" cy="264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08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467544" y="836712"/>
            <a:ext cx="8229600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ОБУВЩИК ПО ПОШИВУ ОРТОПЕДИЧЕСКОЙ ОБУВИ, 2 месяца </a:t>
            </a:r>
          </a:p>
          <a:p>
            <a:endParaRPr lang="ru-RU" sz="1800" b="1" dirty="0">
              <a:solidFill>
                <a:schemeClr val="tx1"/>
              </a:solidFill>
              <a:latin typeface="Bookman Old Style" panose="02050604050505020204" pitchFamily="18" charset="0"/>
            </a:endParaRPr>
          </a:p>
          <a:p>
            <a:r>
              <a:rPr lang="ru-RU" sz="18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СБОРЩИК ОБУВИ, 1 месяц</a:t>
            </a:r>
          </a:p>
          <a:p>
            <a:r>
              <a:rPr lang="ru-RU" sz="2000" b="1" cap="all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Bookman Old Style" panose="02050604050505020204" pitchFamily="18" charset="0"/>
              </a:rPr>
              <a:t> </a:t>
            </a:r>
            <a:endParaRPr lang="ru-RU" sz="2000" cap="all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122" name="Picture 2" descr="D:\Мои документы\ФОТО\5. Столяр\Фото обувщик, столяр\P12606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447" y="2398240"/>
            <a:ext cx="4176464" cy="313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234888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2" name="Picture 3" descr="D:\Мои документы\ФОТО\2. Обувщик\Фото обувщик маслаков декабрь 2022\IMG_20221220_09110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3456384" cy="4248472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42509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444551" y="692696"/>
            <a:ext cx="8229600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000" b="1" dirty="0" smtClean="0">
                <a:solidFill>
                  <a:schemeClr val="tx1"/>
                </a:solidFill>
                <a:latin typeface="Bookman Old Style" panose="02050604050505020204" pitchFamily="18" charset="0"/>
              </a:rPr>
              <a:t>Исполнитель художественно-оформительских работ, срок обучения 4 месяца</a:t>
            </a:r>
            <a:endParaRPr lang="ru-RU" sz="2000" cap="all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8" name="Picture 3" descr="D:\Мои документы\ФОТО\6. Художник\Фото Мельникова Художник\1111111111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57" y="1844824"/>
            <a:ext cx="2429510" cy="282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25649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Picture 2" descr="F:\ДОКУМЕНТЫ\2020\Буклет февраль 20\1 (2)ху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14273"/>
            <a:ext cx="4552126" cy="327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4990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34201"/>
            <a:ext cx="3291840" cy="185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17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139"/>
            <a:ext cx="8229600" cy="930622"/>
          </a:xfrm>
        </p:spPr>
        <p:txBody>
          <a:bodyPr/>
          <a:lstStyle/>
          <a:p>
            <a:r>
              <a:rPr lang="ru-RU" sz="2800" cap="all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Работы наших слушателей </a:t>
            </a:r>
            <a:endParaRPr lang="ru-RU" sz="2800" cap="all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59632" y="256490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979712" y="499069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3075" name="Picture 3" descr="D:\Мои документы\ФОТО\6. Художник\шах в соцсети\image-0-02-05-8b572f93dfe3a7e4fda4164b3e367dc58c83054453bbe3dc27a1a504c05355b8-V~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67941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Мои документы\ФОТО\6. Художник\шах в соцсети\image-0-02-05-3117eadb5a673977f3148c5d5ce1e3c7edff7eb2388bc6457e3e6d551c0da5c7-V~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3854768" cy="486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2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cap="all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СТОЛЯР, 3 месяца</a:t>
            </a:r>
            <a:endParaRPr lang="ru-RU" sz="2800" cap="all" dirty="0">
              <a:ln>
                <a:solidFill>
                  <a:srgbClr val="00206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098" name="Picture 2" descr="D:\Мои документы\ФОТО\5. Столяр\IMG_20171127_1007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3384376" cy="45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Мои документы\ФОТО\5. Столяр\Столяр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32" y="1528746"/>
            <a:ext cx="3002458" cy="450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52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734053" cy="864096"/>
          </a:xfrm>
        </p:spPr>
        <p:txBody>
          <a:bodyPr/>
          <a:lstStyle/>
          <a:p>
            <a:r>
              <a:rPr lang="ru-RU" sz="40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Группы операторов ПЭВМ</a:t>
            </a:r>
            <a:endParaRPr lang="ru-RU" sz="4000" b="1" cap="all" dirty="0">
              <a:ln w="3175">
                <a:solidFill>
                  <a:srgbClr val="00206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" name="Picture 7" descr="20170623_103005(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424847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>
            <a:lum bright="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4248472" cy="2801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4" descr="F:\ДОКУМЕНТЫ\2019\Фото выпуск гр 8П\5.JPG"/>
          <p:cNvPicPr>
            <a:picLocks noChangeAspect="1" noChangeArrowheads="1"/>
          </p:cNvPicPr>
          <p:nvPr/>
        </p:nvPicPr>
        <p:blipFill>
          <a:blip r:embed="rId6" cstate="print">
            <a:lum brigh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4057733" cy="278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F:\ДОКУМЕНТЫ\2020\ФОТОГРАФ\СОРЦ\СОРЦ 2020\Компьютерный класс\K82_9836.jpg"/>
          <p:cNvPicPr>
            <a:picLocks noChangeAspect="1" noChangeArrowheads="1"/>
          </p:cNvPicPr>
          <p:nvPr/>
        </p:nvPicPr>
        <p:blipFill>
          <a:blip r:embed="rId7" cstate="print"/>
          <a:srcRect l="17502" t="8223" b="8509"/>
          <a:stretch>
            <a:fillRect/>
          </a:stretch>
        </p:blipFill>
        <p:spPr bwMode="auto">
          <a:xfrm>
            <a:off x="4788024" y="1412776"/>
            <a:ext cx="4091025" cy="244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658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8734053" cy="864096"/>
          </a:xfrm>
        </p:spPr>
        <p:txBody>
          <a:bodyPr/>
          <a:lstStyle/>
          <a:p>
            <a:r>
              <a:rPr lang="ru-RU" sz="24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Новая ПРОФЕССИЯ</a:t>
            </a:r>
            <a:br>
              <a:rPr lang="ru-RU" sz="24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</a:br>
            <a:r>
              <a:rPr lang="ru-RU" sz="24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Оператор компьютерной графики, 2 месяца</a:t>
            </a:r>
            <a:endParaRPr lang="ru-RU" sz="2400" b="1" cap="all" dirty="0">
              <a:ln w="3175">
                <a:solidFill>
                  <a:srgbClr val="00206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7704" y="33569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 descr="D:\Мои документы\Платные образовательные услуги\4am00glsustsrbybhw21fvu7fv38pub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10508"/>
            <a:ext cx="40005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8" y="1628800"/>
            <a:ext cx="4392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Оператор компьютерной графики – </a:t>
            </a:r>
            <a:r>
              <a:rPr lang="ru-RU" b="1" dirty="0" smtClean="0"/>
              <a:t>специалист </a:t>
            </a:r>
            <a:r>
              <a:rPr lang="ru-RU" b="1" dirty="0"/>
              <a:t>в области разработки дизайна с использованием </a:t>
            </a:r>
            <a:r>
              <a:rPr lang="ru-RU" b="1" dirty="0" smtClean="0"/>
              <a:t>фотографий, рисунков. Корректирует и восстанавливает </a:t>
            </a:r>
            <a:r>
              <a:rPr lang="ru-RU" b="1" dirty="0"/>
              <a:t>поврежденные фотографии и </a:t>
            </a:r>
            <a:r>
              <a:rPr lang="ru-RU" b="1" dirty="0" smtClean="0"/>
              <a:t>изображения, создает рекламную продукцию. 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79449" y="4509120"/>
            <a:ext cx="77449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Занимается созданием и редактированием графических элементов с использованием специальных программ. Работа оператора компьютерной графики имеет широкий спектр применения, от разработки игр и анимации до создания рекламных материалов и визуальных эффектов для фильмов. 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01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2"/>
          <p:cNvSpPr>
            <a:spLocks/>
          </p:cNvSpPr>
          <p:nvPr/>
        </p:nvSpPr>
        <p:spPr bwMode="auto">
          <a:xfrm>
            <a:off x="467544" y="374642"/>
            <a:ext cx="84963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24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Подготовка, ПЕРЕПОДГОТОВКА, повышение квалификации </a:t>
            </a:r>
            <a:r>
              <a:rPr lang="ru-RU" sz="2400" b="1" cap="all" dirty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рабочих (служащих) </a:t>
            </a:r>
            <a:r>
              <a:rPr lang="ru-RU" sz="2400" b="1" dirty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ru-RU" sz="2400" b="1" dirty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ru-RU" sz="2400" b="1" dirty="0">
              <a:ln w="3175">
                <a:solidFill>
                  <a:srgbClr val="002060"/>
                </a:solidFill>
              </a:ln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3314" name="Текст 1"/>
          <p:cNvSpPr>
            <a:spLocks/>
          </p:cNvSpPr>
          <p:nvPr/>
        </p:nvSpPr>
        <p:spPr bwMode="auto">
          <a:xfrm>
            <a:off x="395536" y="1574008"/>
            <a:ext cx="8064896" cy="149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0"/>
              </a:spcAft>
              <a:buClr>
                <a:schemeClr val="accent1"/>
              </a:buClr>
              <a:buSzPct val="100000"/>
              <a:buFont typeface="Symbol" pitchFamily="18" charset="2"/>
              <a:buNone/>
            </a:pPr>
            <a:r>
              <a:rPr lang="ru-RU" sz="1600" b="1" u="sng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Индивидуальная форма обучения (обучение на производстве):</a:t>
            </a:r>
            <a:r>
              <a:rPr lang="ru-RU" sz="1600" u="sng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Обувщик по ремонту обуви</a:t>
            </a: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-"/>
            </a:pPr>
            <a:r>
              <a:rPr lang="ru-RU" sz="16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Обувщик по пошиву ортопедической обуви</a:t>
            </a: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-"/>
            </a:pPr>
            <a:r>
              <a:rPr lang="ru-RU" sz="1600" b="1" dirty="0" smtClean="0">
                <a:solidFill>
                  <a:schemeClr val="tx2"/>
                </a:solidFill>
                <a:latin typeface="Bookman Old Style" panose="02050604050505020204" pitchFamily="18" charset="0"/>
              </a:rPr>
              <a:t>Сборщик обуви</a:t>
            </a: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Столяр </a:t>
            </a:r>
          </a:p>
          <a:p>
            <a:pPr marL="285750" indent="-285750"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-"/>
            </a:pPr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</a:rPr>
              <a:t>Исполнитель художественно-оформительских работ</a:t>
            </a: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</a:pPr>
            <a:endParaRPr lang="ru-RU" sz="2000" dirty="0">
              <a:solidFill>
                <a:schemeClr val="tx2"/>
              </a:solidFill>
              <a:latin typeface="Candara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  <a:buFontTx/>
              <a:buChar char="-"/>
            </a:pPr>
            <a:endParaRPr lang="ru-RU" sz="2000" dirty="0">
              <a:solidFill>
                <a:schemeClr val="tx2"/>
              </a:solidFill>
              <a:latin typeface="Candara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</a:pPr>
            <a:endParaRPr lang="ru-RU" sz="2000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000" y="3429000"/>
            <a:ext cx="4248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Групповая форма обучения: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Оператор ПЭВМ</a:t>
            </a:r>
          </a:p>
          <a:p>
            <a:pPr marL="285750" indent="-285750">
              <a:buFontTx/>
              <a:buChar char="-"/>
            </a:pPr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Оператор компьютерной графики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F:\ДОКУМЕНТЫ\2017\Для сайта СОРЦ\Профессиональное обучение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54" y="3382375"/>
            <a:ext cx="4120394" cy="224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5694" y="4552842"/>
            <a:ext cx="4248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Запись на обучение по телефонам:</a:t>
            </a:r>
            <a:endParaRPr lang="ru-RU" sz="16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+37529 346 95 41</a:t>
            </a:r>
          </a:p>
          <a:p>
            <a:r>
              <a:rPr lang="ru-RU" sz="3200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8017 363 99 69</a:t>
            </a:r>
            <a:endParaRPr lang="ru-RU" sz="3200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Текст 5"/>
          <p:cNvSpPr>
            <a:spLocks/>
          </p:cNvSpPr>
          <p:nvPr/>
        </p:nvSpPr>
        <p:spPr bwMode="auto">
          <a:xfrm>
            <a:off x="468313" y="404813"/>
            <a:ext cx="8229600" cy="863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200" b="1" dirty="0">
                <a:solidFill>
                  <a:schemeClr val="bg1"/>
                </a:solidFill>
                <a:latin typeface="Candara" pitchFamily="34" charset="0"/>
              </a:rPr>
              <a:t>Организация и проведение обучающих курсов </a:t>
            </a:r>
            <a:r>
              <a:rPr lang="ru-RU" sz="2200" b="1" dirty="0" smtClean="0">
                <a:solidFill>
                  <a:schemeClr val="bg1"/>
                </a:solidFill>
                <a:latin typeface="Candara" pitchFamily="34" charset="0"/>
              </a:rPr>
              <a:t>«Правила пользования </a:t>
            </a:r>
            <a:r>
              <a:rPr lang="ru-RU" sz="2200" b="1" dirty="0">
                <a:solidFill>
                  <a:schemeClr val="bg1"/>
                </a:solidFill>
                <a:latin typeface="Candara" pitchFamily="34" charset="0"/>
              </a:rPr>
              <a:t>креслом-коляской активного типа</a:t>
            </a:r>
            <a:r>
              <a:rPr lang="ru-RU" sz="2200" b="1" dirty="0" smtClean="0">
                <a:solidFill>
                  <a:schemeClr val="bg1"/>
                </a:solidFill>
                <a:latin typeface="Candara" pitchFamily="34" charset="0"/>
              </a:rPr>
              <a:t>»</a:t>
            </a:r>
            <a:endParaRPr lang="ru-RU" sz="2200" dirty="0">
              <a:solidFill>
                <a:schemeClr val="bg1"/>
              </a:solidFill>
              <a:latin typeface="Candara" pitchFamily="34" charset="0"/>
            </a:endParaRPr>
          </a:p>
        </p:txBody>
      </p:sp>
      <p:sp>
        <p:nvSpPr>
          <p:cNvPr id="19460" name="Заголовок 2"/>
          <p:cNvSpPr>
            <a:spLocks/>
          </p:cNvSpPr>
          <p:nvPr/>
        </p:nvSpPr>
        <p:spPr bwMode="auto">
          <a:xfrm>
            <a:off x="114648" y="5589240"/>
            <a:ext cx="8849965" cy="682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dirty="0">
                <a:latin typeface="Candara" pitchFamily="34" charset="0"/>
              </a:rPr>
              <a:t> </a:t>
            </a:r>
            <a:r>
              <a:rPr lang="ru-RU" dirty="0"/>
              <a:t>п.26 подпрограммы «Социальное обслуживание и социальная поддержка» </a:t>
            </a:r>
            <a:endParaRPr lang="ru-RU" dirty="0" smtClean="0"/>
          </a:p>
          <a:p>
            <a:pPr algn="ctr"/>
            <a:r>
              <a:rPr lang="ru-RU" sz="2000" dirty="0" smtClean="0"/>
              <a:t>Государственной </a:t>
            </a:r>
            <a:r>
              <a:rPr lang="ru-RU" sz="2000" dirty="0"/>
              <a:t>программы </a:t>
            </a:r>
            <a:r>
              <a:rPr lang="ru-RU" sz="2000" dirty="0" smtClean="0"/>
              <a:t>«</a:t>
            </a:r>
            <a:r>
              <a:rPr lang="ru-RU" sz="2000" dirty="0"/>
              <a:t>Социальная защита» на 2021-2025 </a:t>
            </a:r>
            <a:r>
              <a:rPr lang="ru-RU" sz="2000" dirty="0" smtClean="0"/>
              <a:t>годы</a:t>
            </a:r>
            <a:endParaRPr lang="ru-RU" sz="2000" b="1" dirty="0">
              <a:latin typeface="Candara" pitchFamily="34" charset="0"/>
            </a:endParaRPr>
          </a:p>
        </p:txBody>
      </p:sp>
      <p:pic>
        <p:nvPicPr>
          <p:cNvPr id="1027" name="Picture 3" descr="D:\Мои документы\ФОТО\4. Коляски активного типа\лучшие фото\20191009_1029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051" y="1268760"/>
            <a:ext cx="324036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Мои документы\ФОТО\4. Коляски активного типа\лучшие фото\20191009_1042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348" y="1375602"/>
            <a:ext cx="2492388" cy="1869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Мои документы\ФОТО\4. Коляски активного типа\лучшие фото\20200918_100723~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32142"/>
            <a:ext cx="3149640" cy="275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Мои документы\ФОТО\4. Коляски активного типа\лучшие фото\20191009_103150~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068960"/>
            <a:ext cx="2439491" cy="227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09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Documents and Settings\User\Рабочий стол\3. СОРЦ.JPG"/>
          <p:cNvPicPr>
            <a:picLocks noChangeAspect="1" noChangeArrowheads="1"/>
          </p:cNvPicPr>
          <p:nvPr/>
        </p:nvPicPr>
        <p:blipFill>
          <a:blip r:embed="rId2" cstate="print"/>
          <a:srcRect l="5381" r="8838" b="26408"/>
          <a:stretch>
            <a:fillRect/>
          </a:stretch>
        </p:blipFill>
        <p:spPr bwMode="auto">
          <a:xfrm>
            <a:off x="251520" y="1628800"/>
            <a:ext cx="8640960" cy="5040560"/>
          </a:xfrm>
          <a:prstGeom prst="rect">
            <a:avLst/>
          </a:prstGeom>
          <a:noFill/>
        </p:spPr>
      </p:pic>
      <p:sp>
        <p:nvSpPr>
          <p:cNvPr id="9" name="Заголовок 3"/>
          <p:cNvSpPr>
            <a:spLocks noGrp="1"/>
          </p:cNvSpPr>
          <p:nvPr/>
        </p:nvSpPr>
        <p:spPr bwMode="auto">
          <a:xfrm>
            <a:off x="323528" y="188640"/>
            <a:ext cx="8642350" cy="136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hangingPunct="1"/>
            <a:r>
              <a:rPr lang="ru-RU" sz="1500" dirty="0" smtClean="0">
                <a:latin typeface="Bookman Old Style" pitchFamily="18" charset="0"/>
              </a:rPr>
              <a:t>Республиканское унитарное предприятие </a:t>
            </a:r>
            <a:br>
              <a:rPr lang="ru-RU" sz="1500" dirty="0" smtClean="0">
                <a:latin typeface="Bookman Old Style" pitchFamily="18" charset="0"/>
              </a:rPr>
            </a:br>
            <a:r>
              <a:rPr lang="ru-RU" sz="1500" dirty="0" smtClean="0">
                <a:latin typeface="Bookman Old Style" pitchFamily="18" charset="0"/>
              </a:rPr>
              <a:t>«Белорусский протезно-ортопедический восстановительный центр»</a:t>
            </a:r>
          </a:p>
          <a:p>
            <a:pPr eaLnBrk="1" hangingPunct="1"/>
            <a:endParaRPr lang="ru-RU" sz="500" dirty="0" smtClean="0">
              <a:latin typeface="Bookman Old Style" pitchFamily="18" charset="0"/>
            </a:endParaRPr>
          </a:p>
          <a:p>
            <a:pPr eaLnBrk="1" hangingPunct="1"/>
            <a:r>
              <a:rPr lang="ru-RU" sz="22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itchFamily="18" charset="0"/>
              </a:rPr>
              <a:t>СПЕЦИАЛИЗИРОВАННЫЙ </a:t>
            </a:r>
            <a:br>
              <a:rPr lang="ru-RU" sz="22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itchFamily="18" charset="0"/>
              </a:rPr>
            </a:br>
            <a:r>
              <a:rPr lang="ru-RU" sz="2200" b="1" dirty="0" smtClean="0">
                <a:ln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itchFamily="18" charset="0"/>
              </a:rPr>
              <a:t>ОБРАЗОВАТЕЛЬНО-РЕАБИЛИТАЦИОННЫЙ ЦЕНТР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784"/>
            <a:ext cx="7408862" cy="192167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bg1"/>
                </a:solidFill>
              </a:rPr>
              <a:t>ОБУЧЕНИЕ И ПРОЖИВАНИЕ </a:t>
            </a:r>
            <a:r>
              <a:rPr lang="ru-RU" sz="3200" dirty="0">
                <a:solidFill>
                  <a:schemeClr val="bg1"/>
                </a:solidFill>
              </a:rPr>
              <a:t>БЕСПЛАТНО</a:t>
            </a:r>
            <a:r>
              <a:rPr lang="ru-RU" sz="3200" dirty="0" smtClean="0">
                <a:solidFill>
                  <a:srgbClr val="FF0000"/>
                </a:solidFill>
              </a:rPr>
              <a:t/>
            </a:r>
            <a:br>
              <a:rPr lang="ru-RU" sz="3200" dirty="0" smtClean="0">
                <a:solidFill>
                  <a:srgbClr val="FF0000"/>
                </a:solidFill>
              </a:rPr>
            </a:br>
            <a:r>
              <a:rPr lang="ru-RU" sz="3200" dirty="0"/>
              <a:t>Как попасть на обучение</a:t>
            </a:r>
            <a:endParaRPr lang="ru-RU" sz="3200" dirty="0">
              <a:solidFill>
                <a:srgbClr val="FF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120520"/>
              </p:ext>
            </p:extLst>
          </p:nvPr>
        </p:nvGraphicFramePr>
        <p:xfrm>
          <a:off x="884238" y="3669690"/>
          <a:ext cx="7383782" cy="2194560"/>
        </p:xfrm>
        <a:graphic>
          <a:graphicData uri="http://schemas.openxmlformats.org/drawingml/2006/table">
            <a:tbl>
              <a:tblPr/>
              <a:tblGrid>
                <a:gridCol w="469583"/>
                <a:gridCol w="2056448"/>
                <a:gridCol w="1716405"/>
                <a:gridCol w="1635443"/>
                <a:gridCol w="1505903"/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dirty="0">
                          <a:effectLst/>
                          <a:latin typeface="Times New Roman"/>
                        </a:rPr>
                        <a:t>N</a:t>
                      </a:r>
                      <a:br>
                        <a:rPr lang="en-US" sz="900" dirty="0">
                          <a:effectLst/>
                          <a:latin typeface="Times New Roman"/>
                        </a:rPr>
                      </a:br>
                      <a:r>
                        <a:rPr lang="ru-RU" sz="900" dirty="0">
                          <a:effectLst/>
                          <a:latin typeface="Times New Roman"/>
                        </a:rPr>
                        <a:t>п/п</a:t>
                      </a:r>
                    </a:p>
                  </a:txBody>
                  <a:tcPr anchor="ctr">
                    <a:lnL w="9525" cap="flat" cmpd="sng" algn="ctr">
                      <a:solidFill>
                        <a:srgbClr val="C01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1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8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Наименование мероприятий профессиональной и трудовой реабилитации</a:t>
                      </a:r>
                    </a:p>
                  </a:txBody>
                  <a:tcPr anchor="ctr">
                    <a:lnL w="9525" cap="flat" cmpd="sng" algn="ctr">
                      <a:solidFill>
                        <a:srgbClr val="3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8C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Заключение о нуждаемости в проведении мероприятий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08C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0DF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8C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Срок, в течение которого рекомендовано проведение мероприятий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0DF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0DF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Исполнитель</a:t>
                      </a:r>
                    </a:p>
                  </a:txBody>
                  <a:tcPr anchor="ctr">
                    <a:lnL w="9525" cap="flat" cmpd="sng" algn="ctr">
                      <a:solidFill>
                        <a:srgbClr val="D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88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708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8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0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9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88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>
                          <a:effectLst/>
                          <a:latin typeface="Times New Roman"/>
                        </a:rPr>
                        <a:t>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E088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88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88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01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  <a:latin typeface="Times New Roman"/>
                        </a:rPr>
                        <a:t>1</a:t>
                      </a:r>
                    </a:p>
                  </a:txBody>
                  <a:tcPr>
                    <a:lnL w="9525" cap="flat" cmpd="sng" algn="ctr">
                      <a:solidFill>
                        <a:srgbClr val="E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Освоение содержания образовательных программ</a:t>
                      </a:r>
                    </a:p>
                  </a:txBody>
                  <a:tcPr>
                    <a:lnL w="9525" cap="flat" cmpd="sng" algn="ctr">
                      <a:solidFill>
                        <a:srgbClr val="5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81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effectLst/>
                          <a:latin typeface="Times New Roman"/>
                        </a:rPr>
                        <a:t> нуждается</a:t>
                      </a:r>
                      <a:br>
                        <a:rPr lang="ru-RU" sz="900" dirty="0">
                          <a:effectLst/>
                          <a:latin typeface="Times New Roman"/>
                        </a:rPr>
                      </a:br>
                      <a:r>
                        <a:rPr lang="ru-RU" sz="90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0DF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7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1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C01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01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01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8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  <a:latin typeface="Times New Roman"/>
                        </a:rPr>
                        <a:t>2</a:t>
                      </a:r>
                    </a:p>
                  </a:txBody>
                  <a:tcPr>
                    <a:lnL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81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19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Создание специальных условий при получении образования</a:t>
                      </a:r>
                    </a:p>
                  </a:txBody>
                  <a:tcPr>
                    <a:lnL w="9525" cap="flat" cmpd="sng" algn="ctr">
                      <a:solidFill>
                        <a:srgbClr val="9081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10DF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81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3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effectLst/>
                          <a:latin typeface="Times New Roman"/>
                        </a:rPr>
                        <a:t> нуждается</a:t>
                      </a:r>
                      <a:br>
                        <a:rPr lang="ru-RU" sz="900" dirty="0">
                          <a:effectLst/>
                          <a:latin typeface="Times New Roman"/>
                        </a:rPr>
                      </a:br>
                      <a:r>
                        <a:rPr lang="ru-RU" sz="90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10DF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0DF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6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8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708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8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81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  <a:latin typeface="Times New Roman"/>
                        </a:rPr>
                        <a:t>3</a:t>
                      </a:r>
                    </a:p>
                  </a:txBody>
                  <a:tcPr>
                    <a:lnL w="9525" cap="flat" cmpd="sng" algn="ctr">
                      <a:solidFill>
                        <a:srgbClr val="9019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3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9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Содействие в трудоустройстве</a:t>
                      </a:r>
                    </a:p>
                  </a:txBody>
                  <a:tcPr>
                    <a:lnL w="9525" cap="flat" cmpd="sng" algn="ctr">
                      <a:solidFill>
                        <a:srgbClr val="3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3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effectLst/>
                          <a:latin typeface="Times New Roman"/>
                        </a:rPr>
                        <a:t> нуждается</a:t>
                      </a:r>
                      <a:br>
                        <a:rPr lang="ru-RU" sz="900" dirty="0">
                          <a:effectLst/>
                          <a:latin typeface="Times New Roman"/>
                        </a:rPr>
                      </a:br>
                      <a:r>
                        <a:rPr lang="ru-RU" sz="90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DD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F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D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E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BF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sz="900">
                          <a:effectLst/>
                          <a:latin typeface="Times New Roman"/>
                        </a:rPr>
                        <a:t>4</a:t>
                      </a:r>
                    </a:p>
                  </a:txBody>
                  <a:tcPr>
                    <a:lnL w="9525" cap="flat" cmpd="sng" algn="ctr">
                      <a:solidFill>
                        <a:srgbClr val="F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effectLst/>
                          <a:latin typeface="Times New Roman"/>
                        </a:rPr>
                        <a:t>Адаптация к трудовой деятельности</a:t>
                      </a:r>
                    </a:p>
                  </a:txBody>
                  <a:tcPr>
                    <a:lnL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70DE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effectLst/>
                          <a:latin typeface="Times New Roman"/>
                        </a:rPr>
                        <a:t> нуждается</a:t>
                      </a:r>
                      <a:br>
                        <a:rPr lang="ru-RU" sz="900" dirty="0">
                          <a:effectLst/>
                          <a:latin typeface="Times New Roman"/>
                        </a:rPr>
                      </a:br>
                      <a:r>
                        <a:rPr lang="ru-RU" sz="90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D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DA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00D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D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D9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dirty="0"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>
                    <a:lnL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B0D81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84238" y="33035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РАЗДЕЛ II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ПРОГРАММА ПРОФЕССИОНАЛЬНОЙ И ТРУДОВОЙ РЕАБИЛИТАЦИИ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altLang="ru-RU" sz="19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  </a:t>
            </a: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 </a:t>
            </a:r>
            <a:r>
              <a:rPr kumimoji="0" lang="ru-RU" altLang="ru-RU" sz="19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 </a:t>
            </a:r>
            <a:r>
              <a:rPr kumimoji="0" lang="ru-RU" altLang="ru-RU" sz="19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 </a:t>
            </a:r>
            <a:r>
              <a:rPr kumimoji="0" lang="ru-RU" altLang="ru-RU" sz="19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 </a:t>
            </a:r>
            <a:r>
              <a:rPr kumimoji="0" lang="ru-RU" altLang="ru-RU" sz="19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 </a:t>
            </a:r>
            <a:r>
              <a:rPr kumimoji="0" lang="ru-RU" altLang="ru-RU" sz="19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 </a:t>
            </a:r>
            <a:r>
              <a:rPr kumimoji="0" lang="ru-RU" altLang="ru-RU" sz="19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kumimoji="0" lang="ru-RU" altLang="ru-RU" sz="1500" b="0" i="0" u="none" strike="noStrike" cap="none" normalizeH="0" baseline="0" smtClean="0">
                <a:ln>
                  <a:noFill/>
                </a:ln>
                <a:solidFill>
                  <a:srgbClr val="242424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</a:t>
            </a:r>
          </a:p>
        </p:txBody>
      </p:sp>
      <p:sp>
        <p:nvSpPr>
          <p:cNvPr id="8" name="AutoShape 2" descr="00000005"/>
          <p:cNvSpPr>
            <a:spLocks noChangeAspect="1" noChangeArrowheads="1"/>
          </p:cNvSpPr>
          <p:nvPr/>
        </p:nvSpPr>
        <p:spPr bwMode="auto">
          <a:xfrm>
            <a:off x="884238" y="3502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3" descr="00000006"/>
          <p:cNvSpPr>
            <a:spLocks noChangeAspect="1" noChangeArrowheads="1"/>
          </p:cNvSpPr>
          <p:nvPr/>
        </p:nvSpPr>
        <p:spPr bwMode="auto">
          <a:xfrm>
            <a:off x="931863" y="3502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00000007"/>
          <p:cNvSpPr>
            <a:spLocks noChangeAspect="1" noChangeArrowheads="1"/>
          </p:cNvSpPr>
          <p:nvPr/>
        </p:nvSpPr>
        <p:spPr bwMode="auto">
          <a:xfrm>
            <a:off x="1290638" y="3502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5" descr="00000008"/>
          <p:cNvSpPr>
            <a:spLocks noChangeAspect="1" noChangeArrowheads="1"/>
          </p:cNvSpPr>
          <p:nvPr/>
        </p:nvSpPr>
        <p:spPr bwMode="auto">
          <a:xfrm>
            <a:off x="1636713" y="3502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6" descr="00000009"/>
          <p:cNvSpPr>
            <a:spLocks noChangeAspect="1" noChangeArrowheads="1"/>
          </p:cNvSpPr>
          <p:nvPr/>
        </p:nvSpPr>
        <p:spPr bwMode="auto">
          <a:xfrm>
            <a:off x="1982788" y="3502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7" descr="00000010"/>
          <p:cNvSpPr>
            <a:spLocks noChangeAspect="1" noChangeArrowheads="1"/>
          </p:cNvSpPr>
          <p:nvPr/>
        </p:nvSpPr>
        <p:spPr bwMode="auto">
          <a:xfrm>
            <a:off x="2328863" y="3502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8" descr="00000011"/>
          <p:cNvSpPr>
            <a:spLocks noChangeAspect="1" noChangeArrowheads="1"/>
          </p:cNvSpPr>
          <p:nvPr/>
        </p:nvSpPr>
        <p:spPr bwMode="auto">
          <a:xfrm>
            <a:off x="2674938" y="3502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9" descr="00000012"/>
          <p:cNvSpPr>
            <a:spLocks noChangeAspect="1" noChangeArrowheads="1"/>
          </p:cNvSpPr>
          <p:nvPr/>
        </p:nvSpPr>
        <p:spPr bwMode="auto">
          <a:xfrm>
            <a:off x="3021013" y="3502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858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Текст 1"/>
          <p:cNvSpPr>
            <a:spLocks/>
          </p:cNvSpPr>
          <p:nvPr/>
        </p:nvSpPr>
        <p:spPr bwMode="auto">
          <a:xfrm>
            <a:off x="2339752" y="3645024"/>
            <a:ext cx="3673475" cy="129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</a:pPr>
            <a:endParaRPr lang="ru-RU" sz="2000" dirty="0">
              <a:solidFill>
                <a:schemeClr val="tx2"/>
              </a:solidFill>
              <a:latin typeface="Candara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  <a:buFontTx/>
              <a:buChar char="-"/>
            </a:pPr>
            <a:endParaRPr lang="ru-RU" sz="2000" dirty="0">
              <a:solidFill>
                <a:schemeClr val="tx2"/>
              </a:solidFill>
              <a:latin typeface="Candara" pitchFamily="34" charset="0"/>
            </a:endParaRPr>
          </a:p>
          <a:p>
            <a:pPr>
              <a:spcAft>
                <a:spcPts val="600"/>
              </a:spcAft>
              <a:buClr>
                <a:schemeClr val="accent1"/>
              </a:buClr>
              <a:buSzPct val="100000"/>
              <a:buFont typeface="Symbol" pitchFamily="18" charset="2"/>
              <a:buNone/>
            </a:pPr>
            <a:endParaRPr lang="ru-RU" sz="2000" dirty="0">
              <a:solidFill>
                <a:schemeClr val="tx2"/>
              </a:solidFill>
              <a:latin typeface="Candara" pitchFamily="34" charset="0"/>
            </a:endParaRPr>
          </a:p>
        </p:txBody>
      </p:sp>
      <p:sp>
        <p:nvSpPr>
          <p:cNvPr id="9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ru-RU" b="1" cap="all" dirty="0" smtClean="0">
                <a:latin typeface="Bookman Old Style" pitchFamily="18" charset="0"/>
              </a:rPr>
              <a:t>Социальные сети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5157192"/>
            <a:ext cx="1324247" cy="1318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4152"/>
            <a:ext cx="1324247" cy="1300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27563"/>
            <a:ext cx="1324247" cy="130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841143"/>
            <a:ext cx="1380553" cy="1372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752" y="4827672"/>
            <a:ext cx="1407721" cy="136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2"/>
          <a:stretch>
            <a:fillRect/>
          </a:stretch>
        </p:blipFill>
        <p:spPr bwMode="auto">
          <a:xfrm>
            <a:off x="2915816" y="2420888"/>
            <a:ext cx="3168352" cy="425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\\Литвинчик\входящие\ФОТОГРАФ\сьемка_1\K82_9658.jpg"/>
          <p:cNvPicPr>
            <a:picLocks noChangeAspect="1" noChangeArrowheads="1"/>
          </p:cNvPicPr>
          <p:nvPr/>
        </p:nvPicPr>
        <p:blipFill>
          <a:blip r:embed="rId8" cstate="print">
            <a:lum bright="8000"/>
          </a:blip>
          <a:srcRect l="26761" t="18386" r="7746" b="14313"/>
          <a:stretch>
            <a:fillRect/>
          </a:stretch>
        </p:blipFill>
        <p:spPr bwMode="auto">
          <a:xfrm>
            <a:off x="2123727" y="2420888"/>
            <a:ext cx="4842057" cy="3312368"/>
          </a:xfrm>
          <a:prstGeom prst="round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2195736" y="5877272"/>
            <a:ext cx="45365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Реабилитация инвалидов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Bookman Old Style" pitchFamily="18" charset="0"/>
              </a:rPr>
              <a:t>в Минске</a:t>
            </a:r>
            <a:endParaRPr lang="ru-RU" sz="2400" b="1" dirty="0">
              <a:solidFill>
                <a:srgbClr val="00206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87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F:\ДОКУМЕНТЫ\2020\ФОТОГРАФ\СОРЦ\СОРЦ 2020\Компьютерный класс\2.jpg"/>
          <p:cNvPicPr>
            <a:picLocks noChangeAspect="1" noChangeArrowheads="1"/>
          </p:cNvPicPr>
          <p:nvPr/>
        </p:nvPicPr>
        <p:blipFill>
          <a:blip r:embed="rId2" cstate="print"/>
          <a:srcRect l="3966" t="9450" r="9047" b="15009"/>
          <a:stretch>
            <a:fillRect/>
          </a:stretch>
        </p:blipFill>
        <p:spPr bwMode="auto">
          <a:xfrm>
            <a:off x="251520" y="2060848"/>
            <a:ext cx="4176464" cy="2263777"/>
          </a:xfrm>
          <a:prstGeom prst="rect">
            <a:avLst/>
          </a:prstGeom>
          <a:noFill/>
        </p:spPr>
      </p:pic>
      <p:pic>
        <p:nvPicPr>
          <p:cNvPr id="14" name="Picture 2" descr="F:\ДОКУМЕНТЫ\2020\ФОТОГРАФ\СОРЦ\СОРЦ 2020\Лекционный зал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060848"/>
            <a:ext cx="4032448" cy="2268733"/>
          </a:xfrm>
          <a:prstGeom prst="rect">
            <a:avLst/>
          </a:prstGeom>
          <a:noFill/>
        </p:spPr>
      </p:pic>
      <p:pic>
        <p:nvPicPr>
          <p:cNvPr id="13" name="Picture 5" descr="F:\ДОКУМЕНТЫ\2020\ФОТОГРАФ\СОРЦ\СОРЦ 2020\Охрана труда\1.jpg"/>
          <p:cNvPicPr>
            <a:picLocks noChangeAspect="1" noChangeArrowheads="1"/>
          </p:cNvPicPr>
          <p:nvPr/>
        </p:nvPicPr>
        <p:blipFill>
          <a:blip r:embed="rId4" cstate="print"/>
          <a:srcRect l="10971" t="16746" b="845"/>
          <a:stretch>
            <a:fillRect/>
          </a:stretch>
        </p:blipFill>
        <p:spPr bwMode="auto">
          <a:xfrm>
            <a:off x="251521" y="4409728"/>
            <a:ext cx="4104456" cy="2259632"/>
          </a:xfrm>
          <a:prstGeom prst="rect">
            <a:avLst/>
          </a:prstGeom>
          <a:noFill/>
        </p:spPr>
      </p:pic>
      <p:sp>
        <p:nvSpPr>
          <p:cNvPr id="13313" name="Заголовок 2"/>
          <p:cNvSpPr>
            <a:spLocks/>
          </p:cNvSpPr>
          <p:nvPr/>
        </p:nvSpPr>
        <p:spPr bwMode="auto">
          <a:xfrm>
            <a:off x="323850" y="333375"/>
            <a:ext cx="84963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АУДИТОРНЫЙ ФОНД СОРЦ</a:t>
            </a:r>
            <a: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  <a:t/>
            </a:r>
            <a:br>
              <a:rPr lang="ru-RU" sz="2000" b="1" dirty="0">
                <a:solidFill>
                  <a:schemeClr val="bg1"/>
                </a:solidFill>
                <a:latin typeface="Bookman Old Style" panose="02050604050505020204" pitchFamily="18" charset="0"/>
              </a:rPr>
            </a:br>
            <a:endParaRPr lang="ru-RU" sz="2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D:\ред материал\актовый\P1040322.JPG"/>
          <p:cNvPicPr>
            <a:picLocks noChangeAspect="1" noChangeArrowheads="1"/>
          </p:cNvPicPr>
          <p:nvPr/>
        </p:nvPicPr>
        <p:blipFill rotWithShape="1">
          <a:blip r:embed="rId5" cstate="print">
            <a:lum bright="7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90" b="12556"/>
          <a:stretch/>
        </p:blipFill>
        <p:spPr bwMode="auto">
          <a:xfrm>
            <a:off x="4794250" y="4461038"/>
            <a:ext cx="4037712" cy="226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2"/>
          <p:cNvSpPr>
            <a:spLocks/>
          </p:cNvSpPr>
          <p:nvPr/>
        </p:nvSpPr>
        <p:spPr bwMode="auto">
          <a:xfrm>
            <a:off x="1547664" y="2060848"/>
            <a:ext cx="2776864" cy="30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Аудитория 220 ( 68,4 кв.м)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Заголовок 2"/>
          <p:cNvSpPr>
            <a:spLocks/>
          </p:cNvSpPr>
          <p:nvPr/>
        </p:nvSpPr>
        <p:spPr bwMode="auto">
          <a:xfrm>
            <a:off x="6228184" y="2060848"/>
            <a:ext cx="2591966" cy="30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Аудитория 224 ( 58,50 кв.м</a:t>
            </a:r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)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Заголовок 2"/>
          <p:cNvSpPr>
            <a:spLocks/>
          </p:cNvSpPr>
          <p:nvPr/>
        </p:nvSpPr>
        <p:spPr bwMode="auto">
          <a:xfrm>
            <a:off x="1835696" y="6423128"/>
            <a:ext cx="2488832" cy="30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 Аудитория 221 ( 60,1кв.м)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Заголовок 2"/>
          <p:cNvSpPr>
            <a:spLocks/>
          </p:cNvSpPr>
          <p:nvPr/>
        </p:nvSpPr>
        <p:spPr bwMode="auto">
          <a:xfrm>
            <a:off x="5796136" y="4473939"/>
            <a:ext cx="3015936" cy="30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 </a:t>
            </a: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Bookman Old Style" panose="02050604050505020204" pitchFamily="18" charset="0"/>
              </a:rPr>
              <a:t>Актовый зал 225 ( 129,02 кв.м)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02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/>
          </p:cNvSpPr>
          <p:nvPr/>
        </p:nvSpPr>
        <p:spPr bwMode="auto">
          <a:xfrm>
            <a:off x="251520" y="476672"/>
            <a:ext cx="8496300" cy="7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Конференц-зал</a:t>
            </a:r>
            <a:endParaRPr lang="ru-RU" sz="2000" b="1" cap="all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3" descr="F:\ДОКУМЕНТЫ\2020\ФОТОГРАФ\СОРЦ\СОРЦ 2020\Конференц-зал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40960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/>
          </p:cNvSpPr>
          <p:nvPr/>
        </p:nvSpPr>
        <p:spPr bwMode="auto">
          <a:xfrm>
            <a:off x="251520" y="476672"/>
            <a:ext cx="8496300" cy="7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Буфет, кафетерий</a:t>
            </a:r>
            <a:endParaRPr lang="ru-RU" sz="2000" b="1" cap="all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F:\ДОКУМЕНТЫ\2020\ФОТОГРАФ\СОРЦ\СОРЦ 2020\Ресепшн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628800"/>
            <a:ext cx="5203579" cy="3096344"/>
          </a:xfrm>
          <a:prstGeom prst="rect">
            <a:avLst/>
          </a:prstGeom>
          <a:noFill/>
        </p:spPr>
      </p:pic>
      <p:pic>
        <p:nvPicPr>
          <p:cNvPr id="1026" name="Picture 2" descr="D:\СОРЦ\ВЫСТУПЛЕНИЯ\Красн крест координационное совещание 27 10 20\20191106_150224.jpg"/>
          <p:cNvPicPr>
            <a:picLocks noChangeAspect="1" noChangeArrowheads="1"/>
          </p:cNvPicPr>
          <p:nvPr/>
        </p:nvPicPr>
        <p:blipFill>
          <a:blip r:embed="rId3" cstate="print">
            <a:lum bright="5000"/>
          </a:blip>
          <a:srcRect l="-1562" t="3646" r="4688" b="4688"/>
          <a:stretch>
            <a:fillRect/>
          </a:stretch>
        </p:blipFill>
        <p:spPr bwMode="auto">
          <a:xfrm>
            <a:off x="4326518" y="3429000"/>
            <a:ext cx="4565962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/>
          </p:cNvSpPr>
          <p:nvPr/>
        </p:nvSpPr>
        <p:spPr bwMode="auto">
          <a:xfrm>
            <a:off x="251520" y="476672"/>
            <a:ext cx="8496300" cy="7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Безбарьерная среда</a:t>
            </a:r>
            <a:endParaRPr lang="ru-RU" sz="2000" b="1" cap="all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50" name="Picture 2" descr="D:\входящие\ФОТОГРАФ\сьемка_1\K82_9652.jpg"/>
          <p:cNvPicPr>
            <a:picLocks noChangeAspect="1" noChangeArrowheads="1"/>
          </p:cNvPicPr>
          <p:nvPr/>
        </p:nvPicPr>
        <p:blipFill>
          <a:blip r:embed="rId2" cstate="print"/>
          <a:srcRect t="15022"/>
          <a:stretch>
            <a:fillRect/>
          </a:stretch>
        </p:blipFill>
        <p:spPr bwMode="auto">
          <a:xfrm>
            <a:off x="251520" y="1628800"/>
            <a:ext cx="8640960" cy="4888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/>
          </p:cNvSpPr>
          <p:nvPr/>
        </p:nvSpPr>
        <p:spPr bwMode="auto">
          <a:xfrm>
            <a:off x="323528" y="332656"/>
            <a:ext cx="8496300" cy="7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Безбарьерная среда</a:t>
            </a:r>
            <a:endParaRPr lang="ru-RU" sz="2000" b="1" cap="all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074" name="Picture 2" descr="D:\входящие\ФОТОГРАФ\СОРЦ 2020\2+2\Кухня\K82_9902.jpg"/>
          <p:cNvPicPr>
            <a:picLocks noChangeAspect="1" noChangeArrowheads="1"/>
          </p:cNvPicPr>
          <p:nvPr/>
        </p:nvPicPr>
        <p:blipFill>
          <a:blip r:embed="rId2" cstate="print"/>
          <a:srcRect l="8547"/>
          <a:stretch>
            <a:fillRect/>
          </a:stretch>
        </p:blipFill>
        <p:spPr bwMode="auto">
          <a:xfrm>
            <a:off x="251520" y="1268760"/>
            <a:ext cx="4248472" cy="2736304"/>
          </a:xfrm>
          <a:prstGeom prst="rect">
            <a:avLst/>
          </a:prstGeom>
          <a:noFill/>
        </p:spPr>
      </p:pic>
      <p:pic>
        <p:nvPicPr>
          <p:cNvPr id="3075" name="Picture 3" descr="D:\входящие\ФОТОГРАФ\СОРЦ 2020\2+2\Кухня\K82_9903.jpg"/>
          <p:cNvPicPr>
            <a:picLocks noChangeAspect="1" noChangeArrowheads="1"/>
          </p:cNvPicPr>
          <p:nvPr/>
        </p:nvPicPr>
        <p:blipFill>
          <a:blip r:embed="rId3" cstate="print">
            <a:lum bright="5000"/>
          </a:blip>
          <a:srcRect l="8846"/>
          <a:stretch>
            <a:fillRect/>
          </a:stretch>
        </p:blipFill>
        <p:spPr bwMode="auto">
          <a:xfrm>
            <a:off x="4572000" y="1268760"/>
            <a:ext cx="4356485" cy="2736304"/>
          </a:xfrm>
          <a:prstGeom prst="rect">
            <a:avLst/>
          </a:prstGeom>
          <a:noFill/>
        </p:spPr>
      </p:pic>
      <p:pic>
        <p:nvPicPr>
          <p:cNvPr id="7" name="Picture 2" descr="F:\ДОКУМЕНТЫ\2020\ФОТОГРАФ\СОРЦ\СОРЦ 2020\2+2\K82_9856.jpg"/>
          <p:cNvPicPr>
            <a:picLocks noChangeAspect="1" noChangeArrowheads="1"/>
          </p:cNvPicPr>
          <p:nvPr/>
        </p:nvPicPr>
        <p:blipFill>
          <a:blip r:embed="rId4" cstate="print"/>
          <a:srcRect t="10693" b="9401"/>
          <a:stretch>
            <a:fillRect/>
          </a:stretch>
        </p:blipFill>
        <p:spPr bwMode="auto">
          <a:xfrm>
            <a:off x="1979712" y="4077072"/>
            <a:ext cx="5328592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15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Documents and Settings\User\Мои документы\MVI_1496[(000100)2019-02-22-11-19-14]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017"/>
          <a:stretch/>
        </p:blipFill>
        <p:spPr bwMode="auto">
          <a:xfrm>
            <a:off x="251520" y="4077072"/>
            <a:ext cx="3816424" cy="262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Documents and Settings\User\Мои документы\MVI_1498[(000090)2019-02-22-11-21-34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5" r="18105" b="4391"/>
          <a:stretch/>
        </p:blipFill>
        <p:spPr bwMode="auto">
          <a:xfrm>
            <a:off x="4317053" y="1916832"/>
            <a:ext cx="4627973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Documents and Settings\User\Мои документы\MVI_1500[(000357)2019-02-22-11-26-44]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79" t="12907" r="19130"/>
          <a:stretch/>
        </p:blipFill>
        <p:spPr bwMode="auto">
          <a:xfrm>
            <a:off x="251520" y="1196752"/>
            <a:ext cx="3816423" cy="284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2"/>
          <p:cNvSpPr>
            <a:spLocks/>
          </p:cNvSpPr>
          <p:nvPr/>
        </p:nvSpPr>
        <p:spPr bwMode="auto">
          <a:xfrm>
            <a:off x="251520" y="332656"/>
            <a:ext cx="8496300" cy="792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ru-RU" sz="3600" b="1" cap="all" dirty="0" smtClean="0">
                <a:ln w="3175">
                  <a:solidFill>
                    <a:srgbClr val="002060"/>
                  </a:solidFill>
                </a:ln>
                <a:solidFill>
                  <a:schemeClr val="bg1"/>
                </a:solidFill>
                <a:latin typeface="Bookman Old Style" panose="02050604050505020204" pitchFamily="18" charset="0"/>
              </a:rPr>
              <a:t>Безбарьерная среда</a:t>
            </a:r>
            <a:endParaRPr lang="ru-RU" sz="2000" b="1" cap="all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ДОКУМЕНТЫ\2020\ФОТОГРАФ\СОРЦ\СОРЦ 2020\2+2\Комната\K82_9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040" y="188640"/>
            <a:ext cx="4330944" cy="3018642"/>
          </a:xfrm>
          <a:prstGeom prst="rect">
            <a:avLst/>
          </a:prstGeom>
          <a:noFill/>
        </p:spPr>
      </p:pic>
      <p:pic>
        <p:nvPicPr>
          <p:cNvPr id="7" name="Picture 3" descr="F:\ДОКУМЕНТЫ\2020\ФОТОГРАФ\СОРЦ\СОРЦ 2020\2+2\Комната\K82_9841.jpg"/>
          <p:cNvPicPr>
            <a:picLocks noChangeAspect="1" noChangeArrowheads="1"/>
          </p:cNvPicPr>
          <p:nvPr/>
        </p:nvPicPr>
        <p:blipFill>
          <a:blip r:embed="rId3" cstate="print"/>
          <a:srcRect l="3600" t="6413"/>
          <a:stretch>
            <a:fillRect/>
          </a:stretch>
        </p:blipFill>
        <p:spPr bwMode="auto">
          <a:xfrm>
            <a:off x="4499992" y="188640"/>
            <a:ext cx="4464495" cy="3018643"/>
          </a:xfrm>
          <a:prstGeom prst="rect">
            <a:avLst/>
          </a:prstGeom>
          <a:noFill/>
        </p:spPr>
      </p:pic>
      <p:pic>
        <p:nvPicPr>
          <p:cNvPr id="8" name="Picture 4" descr="F:\ДОКУМЕНТЫ\2020\ФОТОГРАФ\СОРЦ\СОРЦ 2020\2+2\Комната\K82_98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4295126" cy="2952328"/>
          </a:xfrm>
          <a:prstGeom prst="rect">
            <a:avLst/>
          </a:prstGeom>
          <a:noFill/>
        </p:spPr>
      </p:pic>
      <p:pic>
        <p:nvPicPr>
          <p:cNvPr id="10242" name="Picture 2" descr="F:\ДОКУМЕНТЫ\2020\ФОТОГРАФ\СОРЦ\СОРЦ 2020\2+2\Комната\K82_98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1008"/>
            <a:ext cx="4464496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5262</TotalTime>
  <Words>330</Words>
  <Application>Microsoft Office PowerPoint</Application>
  <PresentationFormat>Экран (4:3)</PresentationFormat>
  <Paragraphs>91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Волна</vt:lpstr>
      <vt:lpstr> Специализированный образовательно-реабилитационный центр объявляет набор на обучение на 2024 год (в том числе принимаются лица с инвалидностью) со всех регионов Республики Беларусь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Обучаем по профессиям: </vt:lpstr>
      <vt:lpstr>Презентация PowerPoint</vt:lpstr>
      <vt:lpstr>Презентация PowerPoint</vt:lpstr>
      <vt:lpstr>Работы наших слушателей </vt:lpstr>
      <vt:lpstr>СТОЛЯР, 3 месяца</vt:lpstr>
      <vt:lpstr>Группы операторов ПЭВМ</vt:lpstr>
      <vt:lpstr>Новая ПРОФЕССИЯ Оператор компьютерной графики, 2 месяца</vt:lpstr>
      <vt:lpstr>Презентация PowerPoint</vt:lpstr>
      <vt:lpstr>Презентация PowerPoint</vt:lpstr>
      <vt:lpstr>ОБУЧЕНИЕ И ПРОЖИВАНИЕ БЕСПЛАТНО Как попасть на обучение</vt:lpstr>
      <vt:lpstr>Социальные сети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труда и социальной защиты Республики Беларусь Республиканское унитарное предприятие  «Белору</dc:title>
  <dc:creator>1</dc:creator>
  <cp:lastModifiedBy>Alla</cp:lastModifiedBy>
  <cp:revision>413</cp:revision>
  <dcterms:created xsi:type="dcterms:W3CDTF">2015-09-10T08:14:49Z</dcterms:created>
  <dcterms:modified xsi:type="dcterms:W3CDTF">2023-11-10T07:15:16Z</dcterms:modified>
</cp:coreProperties>
</file>