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9" r:id="rId2"/>
    <p:sldId id="300" r:id="rId3"/>
    <p:sldId id="301" r:id="rId4"/>
    <p:sldId id="302" r:id="rId5"/>
    <p:sldId id="308" r:id="rId6"/>
    <p:sldId id="309" r:id="rId7"/>
    <p:sldId id="310" r:id="rId8"/>
    <p:sldId id="256" r:id="rId9"/>
    <p:sldId id="258" r:id="rId10"/>
    <p:sldId id="259" r:id="rId11"/>
    <p:sldId id="260" r:id="rId12"/>
    <p:sldId id="261" r:id="rId13"/>
    <p:sldId id="262" r:id="rId14"/>
    <p:sldId id="268" r:id="rId15"/>
    <p:sldId id="277" r:id="rId16"/>
    <p:sldId id="275" r:id="rId17"/>
    <p:sldId id="279" r:id="rId18"/>
    <p:sldId id="280" r:id="rId19"/>
    <p:sldId id="283" r:id="rId20"/>
    <p:sldId id="281" r:id="rId21"/>
    <p:sldId id="286" r:id="rId22"/>
    <p:sldId id="287" r:id="rId23"/>
    <p:sldId id="289" r:id="rId24"/>
    <p:sldId id="285" r:id="rId25"/>
    <p:sldId id="290" r:id="rId26"/>
    <p:sldId id="294" r:id="rId27"/>
    <p:sldId id="284" r:id="rId28"/>
    <p:sldId id="293" r:id="rId29"/>
    <p:sldId id="298" r:id="rId30"/>
    <p:sldId id="292" r:id="rId3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E3B"/>
    <a:srgbClr val="43854B"/>
    <a:srgbClr val="000000"/>
    <a:srgbClr val="5C815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66" d="100"/>
          <a:sy n="66" d="100"/>
        </p:scale>
        <p:origin x="-1758" y="-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BEA5-5512-4E41-AF60-96875C0FC9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0339-A4B4-4E4F-83C2-57716B2EB8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2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339-A4B4-4E4F-83C2-57716B2EB8C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339-A4B4-4E4F-83C2-57716B2EB8C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9002184"/>
            <a:ext cx="6858000" cy="14181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714500" y="0"/>
            <a:ext cx="1715691" cy="6614584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431381" y="0"/>
            <a:ext cx="1714500" cy="4955117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143500" y="0"/>
            <a:ext cx="1714500" cy="6589184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0"/>
            <a:ext cx="1714500" cy="495300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0"/>
            <a:ext cx="6858000" cy="22860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5373291" y="1210734"/>
            <a:ext cx="1484709" cy="51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3796903" y="1691218"/>
            <a:ext cx="1346597" cy="3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235744" y="922868"/>
            <a:ext cx="1479947" cy="4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72854" y="499533"/>
            <a:ext cx="1553765" cy="666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7112000"/>
            <a:ext cx="6515100" cy="1151467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8212667"/>
            <a:ext cx="4800600" cy="4572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42900" y="8636001"/>
            <a:ext cx="1257300" cy="32596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2050" y="8636001"/>
            <a:ext cx="914400" cy="32596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00750" y="8636001"/>
            <a:ext cx="514350" cy="325967"/>
          </a:xfrm>
        </p:spPr>
        <p:txBody>
          <a:bodyPr/>
          <a:lstStyle>
            <a:lvl1pPr>
              <a:defRPr/>
            </a:lvl1pPr>
          </a:lstStyle>
          <a:p>
            <a:fld id="{1FE17D22-7272-41CD-8CE9-EEFA5ACF55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5575609" y="319618"/>
            <a:ext cx="1207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1994-15BC-46BC-A828-7976C936A7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3842"/>
      </p:ext>
    </p:extLst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45018"/>
            <a:ext cx="1543050" cy="78909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45018"/>
            <a:ext cx="4514850" cy="78909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9105-83D6-4FDC-BA93-D280FA6A7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67500"/>
      </p:ext>
    </p:extLst>
  </p:cSld>
  <p:clrMapOvr>
    <a:masterClrMapping/>
  </p:clrMapOvr>
  <p:transition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5017"/>
            <a:ext cx="5486400" cy="12594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032001"/>
            <a:ext cx="3028950" cy="62039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032001"/>
            <a:ext cx="3028950" cy="62039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8326967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8326967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8326967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2E36B639-FA91-4A01-9CCC-8C785AFA0D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819"/>
      </p:ext>
    </p:extLst>
  </p:cSld>
  <p:clrMapOvr>
    <a:masterClrMapping/>
  </p:clrMapOvr>
  <p:transition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5017"/>
            <a:ext cx="5486400" cy="12594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2900" y="2032001"/>
            <a:ext cx="6172200" cy="6203951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326967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326967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326967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8EAE6D50-96C4-4E1F-9A25-BBBB2DA86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76231"/>
      </p:ext>
    </p:extLst>
  </p:cSld>
  <p:clrMapOvr>
    <a:masterClrMapping/>
  </p:clrMapOvr>
  <p:transition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5017"/>
            <a:ext cx="5486400" cy="12594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42900" y="2032001"/>
            <a:ext cx="6172200" cy="6203951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326967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326967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326967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7E6BF1FC-8446-48C4-9081-A236BBD016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34077"/>
      </p:ext>
    </p:extLst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74DC-4B7C-4583-90FD-87E6654D1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68258"/>
      </p:ext>
    </p:extLst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355CB-9594-448D-A697-9EDFAC0137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0938"/>
      </p:ext>
    </p:extLst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032001"/>
            <a:ext cx="3028950" cy="6203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032001"/>
            <a:ext cx="3028950" cy="6203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D825-9E94-4C62-BA49-36A3FCF71F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0070"/>
      </p:ext>
    </p:extLst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6114-AC89-4D86-9EFE-ABBE6B79EF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47859"/>
      </p:ext>
    </p:extLst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F427-7B91-4E99-949E-8F2D01D4F7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93310"/>
      </p:ext>
    </p:extLst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1B9D-9F3E-4030-A934-64D758E63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01659"/>
      </p:ext>
    </p:extLst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E114-0608-467B-A64B-2BFEA7A973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5818"/>
      </p:ext>
    </p:extLst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65785-4651-46CC-95B2-D9F311344A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3056"/>
      </p:ext>
    </p:extLst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4500" y="0"/>
            <a:ext cx="1715691" cy="9144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431381" y="0"/>
            <a:ext cx="1714500" cy="6849533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43500" y="1"/>
            <a:ext cx="1714500" cy="9108017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1"/>
            <a:ext cx="1714500" cy="6847417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0"/>
            <a:ext cx="6858000" cy="22860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2900" y="2032001"/>
            <a:ext cx="6172200" cy="62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2CAAA-A0BD-4F59-A3AB-04EDD57CA7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0" y="234951"/>
            <a:ext cx="5772150" cy="1490133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42900" y="345017"/>
            <a:ext cx="5486400" cy="12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9002184"/>
            <a:ext cx="6858000" cy="14181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 advTm="1500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544" y="5148065"/>
            <a:ext cx="6600902" cy="25922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Молодежная политика Республики Беларусь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28" y="251520"/>
            <a:ext cx="6777372" cy="1812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Идеологическая работа с молодежью рассматривается как: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63754"/>
            <a:ext cx="6669360" cy="6240695"/>
          </a:xfrm>
        </p:spPr>
        <p:txBody>
          <a:bodyPr>
            <a:noAutofit/>
          </a:bodyPr>
          <a:lstStyle/>
          <a:p>
            <a:r>
              <a:rPr lang="ru-RU" sz="2500" dirty="0" smtClean="0"/>
              <a:t>развитие личности гражданина Беларуси, способного к возрождению, сохранению и приумножению славы своего Отечества и ценностей национальной культуры;</a:t>
            </a:r>
          </a:p>
          <a:p>
            <a:r>
              <a:rPr lang="ru-RU" sz="2500" dirty="0" smtClean="0"/>
              <a:t>«вхождение» человека в среду культуры, формирование позиции субъекта, способного к жизнетворчеству и самостоятельному выбору действий в социуме;</a:t>
            </a:r>
          </a:p>
          <a:p>
            <a:r>
              <a:rPr lang="ru-RU" sz="2500" dirty="0" smtClean="0"/>
              <a:t>обеспечение социальной защиты и охраны жизни и здоровья молодежи, обеспечение прав личности;</a:t>
            </a:r>
          </a:p>
          <a:p>
            <a:r>
              <a:rPr lang="ru-RU" sz="2500" dirty="0" smtClean="0"/>
              <a:t>формирование гуманистической позиции педагога, его способности к сотрудничеству.</a:t>
            </a:r>
            <a:endParaRPr lang="ru-RU" sz="25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323" y="768085"/>
            <a:ext cx="5667055" cy="841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155510"/>
            <a:ext cx="6696744" cy="50520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идеологической работы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в современных условиях является привитие подрастающему поколению граждан основополагающих ценностей, идей,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убеждений, отражающих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сущность белорусской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государственности, и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формирование активной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гражданской и личностной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позиции молодежи в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становлении сильного и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авторитетного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государства.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251520"/>
            <a:ext cx="6534726" cy="67207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гарантирует </a:t>
            </a:r>
            <a:r>
              <a:rPr lang="ru-RU" sz="2000" dirty="0" smtClean="0"/>
              <a:t>ориентацию учебно-воспитательного процесса на идеологические ценности, нравственные приоритеты белорусского общества, гармонизацию взаимоотношений учащегося с окружающим социумом, природой, самим собой; на формирование у молодежи уважения к прошлому и настоящему своего народа, традициям и культуре, старшим поколениям, родителям; на формирование у учащихся готовности к самостоятельному выбору в пользу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здорового образа жизни, образования,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профессионализма, самореализации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общественно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личностно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значимой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творческой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176" y="3203848"/>
            <a:ext cx="1656184" cy="5281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864" y="4548626"/>
            <a:ext cx="2448271" cy="393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46" y="0"/>
            <a:ext cx="6534726" cy="1524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Идеологическая работа включает: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6652" y="1307637"/>
            <a:ext cx="3186354" cy="1248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2348880" y="2459765"/>
            <a:ext cx="32403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эстетического вкуса молодежи</a:t>
            </a:r>
          </a:p>
        </p:txBody>
      </p:sp>
      <p:sp>
        <p:nvSpPr>
          <p:cNvPr id="9" name="Овал 8"/>
          <p:cNvSpPr/>
          <p:nvPr/>
        </p:nvSpPr>
        <p:spPr>
          <a:xfrm>
            <a:off x="3356992" y="4187957"/>
            <a:ext cx="350100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Гуманистическое отношение между молодежью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02886" y="5916149"/>
            <a:ext cx="32403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духовных ценностей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242646" y="7260299"/>
            <a:ext cx="2808312" cy="1248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здорового образа жизни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06" y="-36512"/>
            <a:ext cx="5600700" cy="1272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Патриотическое воспитание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0628" y="1146266"/>
            <a:ext cx="680475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осуществляется в процессе включения молодежи в активный созидательный труд </a:t>
            </a:r>
            <a:r>
              <a:rPr lang="ru-RU" sz="1800" dirty="0" smtClean="0"/>
              <a:t>на благо Родины, привития бережного отношения к истории Отечества, к его культурному наследию, к обычаям и традициям народа – любви к малой Родине, к своим родным местам; воспитание готовности к защите Родины;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изучения обычаев и культуры разных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народов.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       Воспитание патриота – одна из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краеугольных задач современного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учреждения образования. Решая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проблему патриотического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воспитания молодежи, необходимо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сосредотачивать свои усилия 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Формировании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к явлениям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прошлого и современности.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996" y="3286217"/>
            <a:ext cx="3024004" cy="519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539552"/>
            <a:ext cx="6588732" cy="83529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0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эффективного патриотического воспитания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использование обновленного содержания гуманитарного образования, в первую очередь исторического;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создание модели образовательного учреждения;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реализация туристско-краеведческих программ, активизация поисковой работы;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 дальнейшее развитие многопрофильных музеев и выставок, организация и расширение всех видов краеведческой деятельности, включая подготовку авторских программ, участие педагогов и учащихся в краеведческих конференциях, героико-патриотических акциях, в сборе материала по истории родного края.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2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366184"/>
            <a:ext cx="6480720" cy="1524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Духовно-нравственное воспитание  молодежи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555777"/>
            <a:ext cx="3294366" cy="432048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человека можно отнять все, кроме одного – выбрать собственный путь»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                                                          </a:t>
            </a:r>
            <a:r>
              <a:rPr lang="ru-RU" i="1" dirty="0" smtClean="0"/>
              <a:t>В.Э. </a:t>
            </a:r>
            <a:r>
              <a:rPr lang="ru-RU" i="1" dirty="0" err="1" smtClean="0"/>
              <a:t>Франкл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46" y="2075723"/>
            <a:ext cx="3078342" cy="64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0" y="476072"/>
            <a:ext cx="3068960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потребности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8820" y="6286512"/>
            <a:ext cx="3564396" cy="18242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это нравственная культура, она так же является  частью духовной культуры человека, причем главной ее частью.  В этом и есть её особенность.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175021" y="4193150"/>
            <a:ext cx="1858500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мораль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40894" y="3164371"/>
            <a:ext cx="1917213" cy="7680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этика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68774" y="1724211"/>
            <a:ext cx="25471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ценности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рест 13"/>
          <p:cNvSpPr/>
          <p:nvPr/>
        </p:nvSpPr>
        <p:spPr>
          <a:xfrm>
            <a:off x="2366709" y="1244157"/>
            <a:ext cx="324036" cy="576064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17714686">
            <a:off x="2440320" y="561451"/>
            <a:ext cx="1596976" cy="6798576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3932883" y="2588307"/>
            <a:ext cx="324036" cy="576064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>
            <a:off x="5175021" y="3932456"/>
            <a:ext cx="324036" cy="576064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4663" y="4860032"/>
            <a:ext cx="3528220" cy="960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НРАВСТВЕННОСТЬ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339439" y="6012160"/>
            <a:ext cx="37804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" y="3899926"/>
            <a:ext cx="3726739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640" y="192022"/>
            <a:ext cx="6642738" cy="1883701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нравственность? Для чего она нужна? Почему все вокруг о ней так часто говорят?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754" y="2555776"/>
            <a:ext cx="5400600" cy="6432715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		Нравственность заключается в простом: гуманность, справедливость, взаимность, милосердие, великодушие, терпимость, а так же умение культурно вести себя в общественных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местах, знать границы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дозволенного, уважительно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относиться к взрослым,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помогать младшим, беречь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природу, т.е. в правилах, которые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предписывают человеку, какие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поступки он должен  совершать.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Нравственность,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иначе говоря, - принципы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и нормы морали.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4724" y="745611"/>
            <a:ext cx="4914546" cy="125462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dirty="0" smtClean="0">
                <a:ln>
                  <a:solidFill>
                    <a:srgbClr val="328E3B"/>
                  </a:solidFill>
                </a:ln>
                <a:solidFill>
                  <a:srgbClr val="43854B"/>
                </a:solidFill>
              </a:rPr>
              <a:t/>
            </a:r>
            <a:br>
              <a:rPr lang="ru-RU" dirty="0" smtClean="0">
                <a:ln>
                  <a:solidFill>
                    <a:srgbClr val="328E3B"/>
                  </a:solidFill>
                </a:ln>
                <a:solidFill>
                  <a:srgbClr val="43854B"/>
                </a:solidFill>
              </a:rPr>
            </a:br>
            <a:endParaRPr lang="ru-RU" dirty="0">
              <a:ln>
                <a:solidFill>
                  <a:srgbClr val="328E3B"/>
                </a:solidFill>
              </a:ln>
              <a:solidFill>
                <a:srgbClr val="43854B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8129" y="380971"/>
            <a:ext cx="6642738" cy="7104789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Нравственное воспитание </a:t>
            </a:r>
            <a:r>
              <a:rPr lang="ru-RU" sz="1600" dirty="0" smtClean="0"/>
              <a:t>– это целенаправленное и систематическое воздействие на сознание, чувства и поведение воспитанников с целью формирования у них нравственных качеств, соответствующих требованиям общественной морали.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800" dirty="0" smtClean="0"/>
          </a:p>
          <a:p>
            <a:pPr indent="45720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600" i="1" dirty="0" smtClean="0">
                <a:solidFill>
                  <a:srgbClr val="FF0000"/>
                </a:solidFill>
              </a:rPr>
              <a:t>Основные задачи нравственного воспитания:</a:t>
            </a:r>
          </a:p>
          <a:p>
            <a:pPr marL="41910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1600" dirty="0" smtClean="0"/>
              <a:t>•     формирование нравственного сознания;</a:t>
            </a:r>
          </a:p>
          <a:p>
            <a:pPr marL="419100" indent="0">
              <a:spcBef>
                <a:spcPts val="0"/>
              </a:spcBef>
              <a:buNone/>
            </a:pPr>
            <a:r>
              <a:rPr lang="ru-RU" sz="1600" dirty="0" smtClean="0"/>
              <a:t> •     воспитание и развитие нравственных чувств;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/>
              <a:t> •     выработка умений и привычек нравственного поведения.</a:t>
            </a:r>
          </a:p>
          <a:p>
            <a:pPr lvl="3" indent="45720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1800" dirty="0" smtClean="0"/>
              <a:t>Нравственное воспитание включает формирование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 человека сознания связи с обществом, зависимости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от него, необходимости согласовывать свое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поведение  с интересами общества; ознакомление </a:t>
            </a:r>
            <a:br>
              <a:rPr lang="ru-RU" sz="1800" dirty="0" smtClean="0"/>
            </a:br>
            <a:r>
              <a:rPr lang="ru-RU" sz="1800" dirty="0" smtClean="0"/>
              <a:t>с нравственными идеалами, требованиями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общества;  доказательство их правомерности и </a:t>
            </a:r>
            <a:br>
              <a:rPr lang="ru-RU" sz="1800" dirty="0" smtClean="0"/>
            </a:br>
            <a:r>
              <a:rPr lang="ru-RU" sz="1800" dirty="0" smtClean="0"/>
              <a:t>разумности; формирование устойчивых </a:t>
            </a:r>
            <a:br>
              <a:rPr lang="ru-RU" sz="1800" dirty="0" smtClean="0"/>
            </a:br>
            <a:r>
              <a:rPr lang="ru-RU" sz="1800" dirty="0" smtClean="0"/>
              <a:t>нравственных чувств и качеств, высокой культуры поведения.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indent="457200"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3261">
            <a:off x="4314856" y="4585399"/>
            <a:ext cx="2267739" cy="4031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45017"/>
            <a:ext cx="6515100" cy="125941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молодежная политика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0688" y="2044699"/>
            <a:ext cx="5300291" cy="2719320"/>
            <a:chOff x="1206500" y="1533525"/>
            <a:chExt cx="6688138" cy="1279525"/>
          </a:xfrm>
        </p:grpSpPr>
        <p:sp>
          <p:nvSpPr>
            <p:cNvPr id="22535" name="AutoShape 7"/>
            <p:cNvSpPr>
              <a:spLocks noChangeArrowheads="1"/>
            </p:cNvSpPr>
            <p:nvPr/>
          </p:nvSpPr>
          <p:spPr bwMode="gray">
            <a:xfrm>
              <a:off x="1277938" y="1736725"/>
              <a:ext cx="6616700" cy="10763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1206500" y="1533525"/>
              <a:ext cx="5519896" cy="40163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1286115" y="1869479"/>
              <a:ext cx="6608523" cy="912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это 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система социальных, экономических, политических, организационных, правовых и иных мер, направленных на поддержку молодых граждан.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2656" y="4860032"/>
            <a:ext cx="6192687" cy="3714555"/>
            <a:chOff x="1052172" y="4454525"/>
            <a:chExt cx="6842466" cy="1980697"/>
          </a:xfrm>
        </p:grpSpPr>
        <p:sp>
          <p:nvSpPr>
            <p:cNvPr id="22559" name="AutoShape 31"/>
            <p:cNvSpPr>
              <a:spLocks noChangeArrowheads="1"/>
            </p:cNvSpPr>
            <p:nvPr/>
          </p:nvSpPr>
          <p:spPr bwMode="gray">
            <a:xfrm>
              <a:off x="1277938" y="4648200"/>
              <a:ext cx="6616700" cy="1787022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206500" y="4454525"/>
              <a:ext cx="3319463" cy="401638"/>
              <a:chOff x="720" y="1392"/>
              <a:chExt cx="4058" cy="480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2544" name="AutoShape 1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2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45" name="AutoShape 1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19216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2553" name="Rectangle 25"/>
            <p:cNvSpPr>
              <a:spLocks noChangeArrowheads="1"/>
            </p:cNvSpPr>
            <p:nvPr/>
          </p:nvSpPr>
          <p:spPr bwMode="gray">
            <a:xfrm>
              <a:off x="1052172" y="4474010"/>
              <a:ext cx="1510164" cy="29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1F3F5F"/>
                </a:buClr>
              </a:pP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ЦЕЛИ: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1306384" y="4838591"/>
              <a:ext cx="6588254" cy="250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83782" y="2047901"/>
            <a:ext cx="4311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688" y="5613255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всестороннее воспитание молодежи, содействие ее духовному, нравственному и физическому развитию;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свободного и эффективного участия молодежи в политическом, социальном, экономическом и культурном развитии общества;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социальная, материальная, правовая и иная поддержка молодежи;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возможностей молодежи в выборе жизненного пути.</a:t>
            </a:r>
          </a:p>
        </p:txBody>
      </p:sp>
    </p:spTree>
    <p:extLst>
      <p:ext uri="{BB962C8B-B14F-4D97-AF65-F5344CB8AC3E}">
        <p14:creationId xmlns:p14="http://schemas.microsoft.com/office/powerpoint/2010/main" val="13384968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164442" cy="13506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эстетического вкуса молодежи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4634" y="1787692"/>
            <a:ext cx="2754306" cy="3264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воспитать человека думающим и чувствующим, его следует, прежде всего, воспитать эстетически»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Фридрих Шиллер</a:t>
            </a:r>
          </a:p>
          <a:p>
            <a:pPr marL="0" indent="0">
              <a:spcBef>
                <a:spcPts val="0"/>
              </a:spcBef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8" y="5148066"/>
            <a:ext cx="281670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378" y="0"/>
            <a:ext cx="3785882" cy="873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634" y="6858016"/>
            <a:ext cx="6642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Эстетическое воспитание </a:t>
            </a:r>
            <a:r>
              <a:rPr lang="ru-RU" sz="2000" dirty="0" smtClean="0"/>
              <a:t>– целенаправленный процесс формирования творчески активной личности ребенка, способного воспринимать и оценивать прекрасное, трагическое, комическое, безобразное в жизни и искусстве, жить и творить «по законам красоты». 								К. Маркс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730" y="95219"/>
            <a:ext cx="4752528" cy="6732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46" y="731574"/>
            <a:ext cx="6380466" cy="134414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Структурные компоненты эстетического воспитания: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1253" y="6061232"/>
            <a:ext cx="63941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Особую значимость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так называемые конструктивные способности: индивидуальная экспрессия,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интуитивное мышление,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творческое воображение,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видение проблем,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преодоление стереотипов и др.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4634" y="2225763"/>
            <a:ext cx="6588732" cy="35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эстетическое образование, закладывающее теоретические и ценностные основы эстетической культуры личности;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 воспитание в его образовательно-теоретическом и художественно-практическом выражении, формирующее художественную культуру личности в единстве навыков, знаний, ценностных ориентаций, вкусов;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эстетическое самообразование и самовоспитание,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ориентированные на самосовершенствование личности;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творческих потребностей и способностей.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7694">
            <a:off x="1253611" y="2263710"/>
            <a:ext cx="1536332" cy="41105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8198">
            <a:off x="2809257" y="2251178"/>
            <a:ext cx="3032387" cy="39623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155511"/>
            <a:ext cx="6534726" cy="26882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Центральным звеном эстетического сознания является 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эстетический идеал</a:t>
            </a:r>
            <a:r>
              <a:rPr lang="ru-RU" sz="2000" dirty="0" smtClean="0"/>
              <a:t>. «Эстетический идеал – представление человека о совершенной красоте явлений материального, духовно-интеллектуального, нравственного и художественного мира». То есть, это представление о совершенной красоте в природе, обществе, человеке, труде и искусстве.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6300193"/>
            <a:ext cx="6534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Еще одна категория эстетического воспитания – сложное социально-психологическое образование – </a:t>
            </a:r>
            <a:r>
              <a:rPr lang="ru-RU" i="1" dirty="0" smtClean="0">
                <a:solidFill>
                  <a:srgbClr val="FFFF00"/>
                </a:solidFill>
              </a:rPr>
              <a:t>эстетический вкус</a:t>
            </a:r>
            <a:r>
              <a:rPr lang="ru-RU" dirty="0" smtClean="0"/>
              <a:t>. «Эстетический вкус – это способность непосредственно, по впечатлению, без особого анализа чувствовать, отличать подлинно прекрасное, подлинные эстетические достоинства явлений природы, общественной жизни и искусства». Эстетический вкус формируется у человека в течение многих лет, в период становления личности. 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10436" cy="1524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00B0F0"/>
                </a:solidFill>
              </a:rPr>
              <a:t>Воспитание гуманистических отношений</a:t>
            </a:r>
            <a:endParaRPr lang="ru-RU" b="1" dirty="0">
              <a:ln/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1787691"/>
            <a:ext cx="6480720" cy="2630421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Гуманистическое воспитание </a:t>
            </a:r>
            <a:r>
              <a:rPr lang="ru-RU" sz="2000" dirty="0" smtClean="0"/>
              <a:t>– процесс формирования гуманных качеств личности, которое предоставляет человеку возможность почувствовать себя морально, социально, политически и юридически работоспособным и защищенным.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Основными понятиями</a:t>
            </a:r>
            <a:r>
              <a:rPr lang="ru-RU" sz="2000" dirty="0" smtClean="0"/>
              <a:t>, которые включает в себя гуманистическое воспитание, являются: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45000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46" y="4283969"/>
            <a:ext cx="2416769" cy="343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2664170" y="4195802"/>
            <a:ext cx="2160240" cy="7680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гуманность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527122" y="5007431"/>
            <a:ext cx="1872208" cy="7680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доброта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2834934" y="5916150"/>
            <a:ext cx="3114346" cy="7680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справедливость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4634" y="7660600"/>
            <a:ext cx="6534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dirty="0" smtClean="0"/>
              <a:t>Поэтому </a:t>
            </a:r>
            <a:r>
              <a:rPr lang="ru-RU" sz="2000" dirty="0" smtClean="0">
                <a:solidFill>
                  <a:srgbClr val="FF0000"/>
                </a:solidFill>
              </a:rPr>
              <a:t>одна из задач гуманистического воспитания </a:t>
            </a:r>
            <a:r>
              <a:rPr lang="ru-RU" sz="2000" dirty="0" smtClean="0"/>
              <a:t>– это формирование данных качеств.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4741462" y="6860534"/>
            <a:ext cx="1890210" cy="7680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эмпатия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-36512"/>
            <a:ext cx="6372708" cy="27656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пути реализации концепции гуманистического воспитания:</a:t>
            </a:r>
            <a:endParaRPr lang="ru-RU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2569832"/>
            <a:ext cx="6534726" cy="603461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1) качественное изменение содержания, форм и методов воспитания молодежи на основе внедрения новых педагогических технологий, пополнение содержания воспитания культурно-историческими приобретениями народа;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2) привлечение к воспитательной работе в учреждениях представителей общественности, национальной элиты из науки, культуры и искусства;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	3) организация и обеспечение педагогического обучения родителей с целью повышения эффективности воспитания.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6652" y="71669"/>
            <a:ext cx="63264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здорового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образа жизни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1653547"/>
            <a:ext cx="6534726" cy="21503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smtClean="0"/>
              <a:t>— категория общего понятия «образ жизни», включающая в себя благоприятные условия жизнедеятельности человека, уровень его культуры, в том числе поведенческой, и гигиенических навыков, позволяющих сохранять и укреплять здоровье, поддерживающих оптимальное качество жизни.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76" y="4956043"/>
            <a:ext cx="3348372" cy="37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4634" y="3995936"/>
            <a:ext cx="65613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 научной литературе </a:t>
            </a:r>
            <a:r>
              <a:rPr lang="ru-RU" dirty="0" smtClean="0"/>
              <a:t>представления о здоровом образе жизни связывают с рационально организованным, физиологически оптимальным трудом, нравственно-гигиеническим</a:t>
            </a:r>
          </a:p>
          <a:p>
            <a:r>
              <a:rPr lang="ru-RU" dirty="0" smtClean="0"/>
              <a:t>воспитанием, выполнением правил</a:t>
            </a:r>
          </a:p>
          <a:p>
            <a:r>
              <a:rPr lang="ru-RU" dirty="0" smtClean="0"/>
              <a:t>и требований психогигиены,</a:t>
            </a:r>
          </a:p>
          <a:p>
            <a:r>
              <a:rPr lang="ru-RU" dirty="0" smtClean="0"/>
              <a:t>рациональным питанием и личной</a:t>
            </a:r>
          </a:p>
          <a:p>
            <a:r>
              <a:rPr lang="ru-RU" dirty="0" smtClean="0"/>
              <a:t>гигиеной, активным двигательным</a:t>
            </a:r>
          </a:p>
          <a:p>
            <a:r>
              <a:rPr lang="ru-RU" dirty="0" smtClean="0"/>
              <a:t>режимом и систематическими</a:t>
            </a:r>
          </a:p>
          <a:p>
            <a:r>
              <a:rPr lang="ru-RU" dirty="0" smtClean="0"/>
              <a:t>занятиями физической культурой,</a:t>
            </a:r>
          </a:p>
          <a:p>
            <a:r>
              <a:rPr lang="ru-RU" dirty="0" smtClean="0"/>
              <a:t>эффективным закаливанием,</a:t>
            </a:r>
          </a:p>
          <a:p>
            <a:r>
              <a:rPr lang="ru-RU" dirty="0" smtClean="0"/>
              <a:t>продуманной организацией досуга,</a:t>
            </a:r>
          </a:p>
          <a:p>
            <a:r>
              <a:rPr lang="ru-RU" dirty="0" smtClean="0"/>
              <a:t>отказом от вредных привычек.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t="954" b="36470"/>
          <a:stretch>
            <a:fillRect/>
          </a:stretch>
        </p:blipFill>
        <p:spPr bwMode="auto">
          <a:xfrm>
            <a:off x="2621808" y="4860033"/>
            <a:ext cx="4101558" cy="3399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443541"/>
            <a:ext cx="6534726" cy="7008779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здорового образа жизни в молодежной среде </a:t>
            </a:r>
            <a:r>
              <a:rPr lang="ru-RU" sz="2000" dirty="0" smtClean="0"/>
              <a:t>– сложный системный процесс, охватывающий множество компонентов образа жизни современного общества и включающий основные сферы и направления жизнедеятельности молодых людей.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457200">
              <a:spcBef>
                <a:spcPts val="0"/>
              </a:spcBef>
              <a:buNone/>
            </a:pPr>
            <a:endParaRPr lang="ru-RU" sz="10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Ориентированность молодежи на ведение здорового образа жизни зависит от множества условий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r>
              <a:rPr lang="ru-RU" sz="2000" dirty="0" smtClean="0"/>
              <a:t>Это и объективные общественные, социально-экономические условия, позволяющие вести, осуществлять здоровый образ жизни в основных сферах жизнедеятельности (учебной,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трудовой, семейно-бытовой,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 smtClean="0"/>
              <a:t>досуговой</a:t>
            </a:r>
            <a:r>
              <a:rPr lang="ru-RU" sz="2000" dirty="0" smtClean="0"/>
              <a:t>), и система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ценностных отношений,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направляющая сознательную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активность молодых людей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 русло именно этого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образа жизни.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01108" y="4379979"/>
            <a:ext cx="2294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0"/>
            <a:ext cx="6480720" cy="3515883"/>
          </a:xfrm>
        </p:spPr>
        <p:txBody>
          <a:bodyPr>
            <a:noAutofit/>
          </a:bodyPr>
          <a:lstStyle/>
          <a:p>
            <a:pPr indent="457200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уровня современной системы мер, предпринимаемых обществом для формирования образа жизни, способствующего укреплению здоровья молодых людей и включения их в активную социальную жизнь: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6" y="3270435"/>
            <a:ext cx="2240868" cy="50885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1-ый социальный: </a:t>
            </a:r>
            <a:r>
              <a:rPr lang="ru-RU" sz="2000" dirty="0" smtClean="0"/>
              <a:t>пропаганда здорового образа жизни средствами массовой информации, проведение образовательной и информационно-просветительской работы учреждениями здравоохранения, образования, культуры,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868" y="3110688"/>
            <a:ext cx="4489977" cy="4629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86862" y="7842553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социальной защиты населения,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86861" y="8286776"/>
            <a:ext cx="3969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общественными объединениями и др.</a:t>
            </a: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628" y="155509"/>
            <a:ext cx="6642738" cy="3456384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2-ой инфраструктурный: </a:t>
            </a:r>
            <a:r>
              <a:rPr lang="ru-RU" sz="2000" dirty="0" smtClean="0"/>
              <a:t>создание условий для ведения здорового образа жизни в основных сферах жизнедеятельности, развитие сети физкультурно-спортивных и </a:t>
            </a:r>
            <a:r>
              <a:rPr lang="ru-RU" sz="2000" dirty="0" err="1" smtClean="0"/>
              <a:t>досуговых</a:t>
            </a:r>
            <a:r>
              <a:rPr lang="ru-RU" sz="2000" dirty="0" smtClean="0"/>
              <a:t> организаций, региональных профилактических организаций (центров медицинской профилактики, восстановительной медицины и реабилитации); проведение экологического контроля; оснащение образовательных, медицинских и других учреждений, организаций необходимым оборудованием.</a:t>
            </a:r>
            <a:endParaRPr lang="ru-RU" sz="1800" dirty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489" y="3611895"/>
            <a:ext cx="4532752" cy="537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04" y="443541"/>
            <a:ext cx="6646524" cy="1759347"/>
          </a:xfrm>
        </p:spPr>
        <p:txBody>
          <a:bodyPr/>
          <a:lstStyle/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 Республике Беларусь молодежная политика признается важнейшим направлением деятельности государства и является особым направлением социальной политики.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политика опирается на прочную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нормативно-правовую базу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3904" y="2190736"/>
            <a:ext cx="6703468" cy="6701745"/>
            <a:chOff x="627135" y="1835683"/>
            <a:chExt cx="7840590" cy="3490380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invGray">
            <a:xfrm>
              <a:off x="636588" y="1887538"/>
              <a:ext cx="3652837" cy="150336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invGray">
            <a:xfrm>
              <a:off x="4672013" y="1882775"/>
              <a:ext cx="3786187" cy="150336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invGray">
            <a:xfrm>
              <a:off x="635000" y="3822700"/>
              <a:ext cx="3652838" cy="150336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invGray">
            <a:xfrm>
              <a:off x="4676775" y="3824288"/>
              <a:ext cx="3790950" cy="149383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gray">
            <a:xfrm>
              <a:off x="627135" y="3976421"/>
              <a:ext cx="3603625" cy="64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Указы 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Президента, касающиеся молодежной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политики.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u="sng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gray">
            <a:xfrm>
              <a:off x="684213" y="1931497"/>
              <a:ext cx="3803983" cy="1458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Конституцию Республики Беларусь, </a:t>
              </a:r>
              <a:endPara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которая </a:t>
              </a: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гарантирует молодежи право на духовное, нравственное и физическое развитие и обязывает государство создавать все условия для свободного и эффективного участия молодежи в политическом, социальном, экономическом и культурном развитии нашей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страны.</a:t>
              </a:r>
              <a:endParaRPr lang="en-US" sz="1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gray">
            <a:xfrm>
              <a:off x="4672013" y="1835683"/>
              <a:ext cx="3781425" cy="1635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Закон Республики Беларусь </a:t>
              </a:r>
              <a:endPara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 основах государственной молодежной политики»,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принятый </a:t>
              </a:r>
              <a:endPara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декабря 2009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№65-З и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определяющий современные тенденции развития общественных отношений в сфере государственной молодежной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проблематики.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gray">
            <a:xfrm>
              <a:off x="4676775" y="3976420"/>
              <a:ext cx="3759949" cy="913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Постановления 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Совета Министров, документы Министерства образования, спорта и туризма,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культуры и т.д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b="1" u="sng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08400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96011"/>
            <a:ext cx="3294366" cy="2555776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3-ий личностный: </a:t>
            </a:r>
            <a:r>
              <a:rPr lang="ru-RU" sz="2000" dirty="0" smtClean="0"/>
              <a:t>формирование системы ценностных ориентаций молодого человека, стандартизация бытового уклада его жизни.</a:t>
            </a:r>
          </a:p>
          <a:p>
            <a:pPr marL="0" indent="0">
              <a:spcBef>
                <a:spcPts val="0"/>
              </a:spcBef>
            </a:pPr>
            <a:endParaRPr lang="ru-RU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11842"/>
          <a:stretch>
            <a:fillRect/>
          </a:stretch>
        </p:blipFill>
        <p:spPr bwMode="auto">
          <a:xfrm>
            <a:off x="3067063" y="731573"/>
            <a:ext cx="3494285" cy="7584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b="10870"/>
          <a:stretch>
            <a:fillRect/>
          </a:stretch>
        </p:blipFill>
        <p:spPr bwMode="auto">
          <a:xfrm>
            <a:off x="87451" y="2843809"/>
            <a:ext cx="3571875" cy="5467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5017"/>
            <a:ext cx="6110436" cy="125941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государственной молодежной политики: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гражданское и патриотическое воспитание молодежи;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формированию здорового образа жизни молодежи;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молодых семей;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реализации права молодежи на труд;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молодежи в получении образования;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талантливой и одаренной молодежи;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реализации права молодежи на объединение;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развитию и реализации молодежных общественно значимых инициатив;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международное молодежное сотрудничество.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670" y="7452320"/>
            <a:ext cx="5940660" cy="105611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694" y="745232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молодежная политика может осуществляться и по другим направлениям.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51683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7122" y="345017"/>
            <a:ext cx="5624382" cy="125941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молодежная политика основывается на принципах: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40" y="1883701"/>
            <a:ext cx="6480720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3227851"/>
            <a:ext cx="6480720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640" y="4572000"/>
            <a:ext cx="6480720" cy="1056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8640" y="5820139"/>
            <a:ext cx="648072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640" y="6876257"/>
            <a:ext cx="648072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640" y="8028384"/>
            <a:ext cx="648072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658" y="2171733"/>
            <a:ext cx="594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защиты прав и законных интересов молодежи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634" y="3131840"/>
            <a:ext cx="6588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сочетания государственных, общественных интересов, прав и свобод личности в формировании и реализации государственной молодежной политики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52" y="4668011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обеспечения молодежи правовых и социально-экономических гарантий, компенсирующих обусловленные возрастом ограничения ее социального статуса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712" y="5916149"/>
            <a:ext cx="491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научной обоснованности, комплексности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гласности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917" y="6876256"/>
            <a:ext cx="631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привлечения молодежи к непосредственному участию в формировании и реализации государственной молодежной политики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7952600"/>
            <a:ext cx="631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приоритета конкурсных механизмов при реализации программ в сфере государственной молодежной политики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42370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3046289" flipH="1">
            <a:off x="2020950" y="2061679"/>
            <a:ext cx="2637367" cy="2369344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Freeform 3"/>
          <p:cNvSpPr>
            <a:spLocks/>
          </p:cNvSpPr>
          <p:nvPr/>
        </p:nvSpPr>
        <p:spPr bwMode="gray">
          <a:xfrm rot="3171804" flipH="1">
            <a:off x="5286" y="4074364"/>
            <a:ext cx="2603500" cy="2338388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-46326947">
            <a:off x="2097023" y="4083514"/>
            <a:ext cx="2637367" cy="2369344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Freeform 5"/>
          <p:cNvSpPr>
            <a:spLocks/>
          </p:cNvSpPr>
          <p:nvPr/>
        </p:nvSpPr>
        <p:spPr bwMode="gray">
          <a:xfrm rot="-46246289">
            <a:off x="22022" y="2061679"/>
            <a:ext cx="2637367" cy="2369344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345017"/>
            <a:ext cx="6002424" cy="125941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Субъекты молодежной политики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1697465" y="2997201"/>
            <a:ext cx="1235869" cy="2197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2743598" y="3207553"/>
            <a:ext cx="13442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молодые семьи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354878" y="4855455"/>
            <a:ext cx="17281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олодежные общественные объединения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gray">
          <a:xfrm>
            <a:off x="2420888" y="4879588"/>
            <a:ext cx="20882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осударственные органы и иные организации</a:t>
            </a:r>
            <a:endParaRPr lang="en-US" sz="1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gray">
          <a:xfrm>
            <a:off x="634929" y="3330663"/>
            <a:ext cx="13442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28E3B"/>
                </a:solidFill>
              </a:rPr>
              <a:t>молодежь</a:t>
            </a:r>
            <a:endParaRPr lang="en-US" sz="1600" b="1" dirty="0">
              <a:solidFill>
                <a:srgbClr val="328E3B"/>
              </a:solidFill>
            </a:endParaRPr>
          </a:p>
        </p:txBody>
      </p:sp>
      <p:pic>
        <p:nvPicPr>
          <p:cNvPr id="11281" name="Picture 17" descr="4"/>
          <p:cNvPicPr>
            <a:picLocks noChangeAspect="1" noChangeArrowheads="1"/>
          </p:cNvPicPr>
          <p:nvPr/>
        </p:nvPicPr>
        <p:blipFill>
          <a:blip r:embed="rId2" cstate="print"/>
          <a:srcRect b="1299"/>
          <a:stretch>
            <a:fillRect/>
          </a:stretch>
        </p:blipFill>
        <p:spPr bwMode="auto">
          <a:xfrm>
            <a:off x="4293097" y="2997201"/>
            <a:ext cx="2482752" cy="611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14486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40" y="1883702"/>
            <a:ext cx="64267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Президент Республики Беларусь,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 Министров Республики Беларусь,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республиканский орган государственного управления, ответственный за осуществление государственной молодежной политики,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местные Советы депутатов,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местные исполнительные и распорядительные органы,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иные государственные органы в соответствии с их компетенцией.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539553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регулирование и управление в сфере государственной молодежной политики </a:t>
            </a:r>
            <a:r>
              <a:rPr lang="ru-RU" sz="2400" b="1" dirty="0" smtClean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осуществляют</a:t>
            </a:r>
            <a:r>
              <a:rPr lang="ru-RU" sz="2400" b="1" dirty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D5863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D5863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5932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99992"/>
            <a:ext cx="6957392" cy="446449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540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ИДЕОЛОГИЧЕСКАЯ РАБОТА С МОЛОДЕЖЬЮ</a:t>
            </a:r>
            <a:endParaRPr lang="ru-RU" sz="540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54" b="7118"/>
          <a:stretch>
            <a:fillRect/>
          </a:stretch>
        </p:blipFill>
        <p:spPr bwMode="auto">
          <a:xfrm>
            <a:off x="1916832" y="3611894"/>
            <a:ext cx="4561974" cy="537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34" y="155510"/>
            <a:ext cx="6588732" cy="68167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Идеологическая работа</a:t>
            </a:r>
            <a:r>
              <a:rPr lang="ru-RU" sz="2000" dirty="0" smtClean="0"/>
              <a:t> относится к сфере социальных услуг и рассматривается как обязательный для государственных образовательных учреждений компонент педагогического процесса, охватывающий всех учащихся независимо от их социального происхождения, религиозной или национальной принадлежности.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В основе воспитательного процесса лежит создание условий для развития личности, ее идейно-нравственного становления и подготовки</a:t>
            </a:r>
            <a:r>
              <a:rPr lang="en-US" sz="2000" dirty="0" smtClean="0"/>
              <a:t> </a:t>
            </a:r>
            <a:r>
              <a:rPr lang="ru-RU" sz="2000" dirty="0" smtClean="0"/>
              <a:t>к жизненному самоопределению, двустороннее взаимодействие педагога и воспитанника,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направленное на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совместное решение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задач развития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личности.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1631</Words>
  <Application>Microsoft Office PowerPoint</Application>
  <PresentationFormat>Экран (4:3)</PresentationFormat>
  <Paragraphs>222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594TGp_family_light</vt:lpstr>
      <vt:lpstr>Молодежная политика Республики Беларусь</vt:lpstr>
      <vt:lpstr>Государственная молодежная политика</vt:lpstr>
      <vt:lpstr>В Республике Беларусь молодежная политика признается важнейшим направлением деятельности государства и является особым направлением социальной политики.  Молодежная политика опирается на прочную нормативно-правовую базу: </vt:lpstr>
      <vt:lpstr>Основные направления государственной молодежной политики:</vt:lpstr>
      <vt:lpstr>Государственная молодежная политика основывается на принципах:</vt:lpstr>
      <vt:lpstr>Субъекты молодежной политики</vt:lpstr>
      <vt:lpstr>Презентация PowerPoint</vt:lpstr>
      <vt:lpstr>ИДЕОЛОГИЧЕСКАЯ РАБОТА С МОЛОДЕЖЬЮ</vt:lpstr>
      <vt:lpstr>Презентация PowerPoint</vt:lpstr>
      <vt:lpstr>Идеологическая работа с молодежью рассматривается как:</vt:lpstr>
      <vt:lpstr>Презентация PowerPoint</vt:lpstr>
      <vt:lpstr>Презентация PowerPoint</vt:lpstr>
      <vt:lpstr>Идеологическая работа включает:</vt:lpstr>
      <vt:lpstr>Патриотическое воспитание</vt:lpstr>
      <vt:lpstr>Презентация PowerPoint</vt:lpstr>
      <vt:lpstr>Духовно-нравственное воспитание  молодежи</vt:lpstr>
      <vt:lpstr>Презентация PowerPoint</vt:lpstr>
      <vt:lpstr>Что такое нравственность? Для чего она нужна? Почему все вокруг о ней так часто говорят?</vt:lpstr>
      <vt:lpstr> </vt:lpstr>
      <vt:lpstr>Развитие эстетического вкуса молодежи </vt:lpstr>
      <vt:lpstr>Презентация PowerPoint</vt:lpstr>
      <vt:lpstr>Структурные компоненты эстетического воспитания:  </vt:lpstr>
      <vt:lpstr>Презентация PowerPoint</vt:lpstr>
      <vt:lpstr>Воспитание гуманистических отношений</vt:lpstr>
      <vt:lpstr>Основные пути реализации концепции гуманистического воспитания:</vt:lpstr>
      <vt:lpstr>Воспитание здорового образа жизни</vt:lpstr>
      <vt:lpstr>Презентация PowerPoint</vt:lpstr>
      <vt:lpstr>3 уровня современной системы мер, предпринимаемых обществом для формирования образа жизни, способствующего укреплению здоровья молодых людей и включения их в активную социальную жизнь: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Каця</cp:lastModifiedBy>
  <cp:revision>170</cp:revision>
  <dcterms:created xsi:type="dcterms:W3CDTF">2012-12-25T15:53:46Z</dcterms:created>
  <dcterms:modified xsi:type="dcterms:W3CDTF">2020-05-13T08:45:25Z</dcterms:modified>
</cp:coreProperties>
</file>