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3" r:id="rId1"/>
  </p:sldMasterIdLst>
  <p:notesMasterIdLst>
    <p:notesMasterId r:id="rId41"/>
  </p:notesMasterIdLst>
  <p:sldIdLst>
    <p:sldId id="304" r:id="rId2"/>
    <p:sldId id="257" r:id="rId3"/>
    <p:sldId id="323" r:id="rId4"/>
    <p:sldId id="324" r:id="rId5"/>
    <p:sldId id="326" r:id="rId6"/>
    <p:sldId id="316" r:id="rId7"/>
    <p:sldId id="327" r:id="rId8"/>
    <p:sldId id="329" r:id="rId9"/>
    <p:sldId id="328" r:id="rId10"/>
    <p:sldId id="258" r:id="rId11"/>
    <p:sldId id="260" r:id="rId12"/>
    <p:sldId id="261" r:id="rId13"/>
    <p:sldId id="262" r:id="rId14"/>
    <p:sldId id="263" r:id="rId15"/>
    <p:sldId id="266" r:id="rId16"/>
    <p:sldId id="267" r:id="rId17"/>
    <p:sldId id="268" r:id="rId18"/>
    <p:sldId id="309" r:id="rId19"/>
    <p:sldId id="310" r:id="rId20"/>
    <p:sldId id="271" r:id="rId21"/>
    <p:sldId id="297" r:id="rId22"/>
    <p:sldId id="300" r:id="rId23"/>
    <p:sldId id="272" r:id="rId24"/>
    <p:sldId id="273" r:id="rId25"/>
    <p:sldId id="275" r:id="rId26"/>
    <p:sldId id="294" r:id="rId27"/>
    <p:sldId id="276" r:id="rId28"/>
    <p:sldId id="277" r:id="rId29"/>
    <p:sldId id="278" r:id="rId30"/>
    <p:sldId id="280" r:id="rId31"/>
    <p:sldId id="282" r:id="rId32"/>
    <p:sldId id="283" r:id="rId33"/>
    <p:sldId id="301" r:id="rId34"/>
    <p:sldId id="284" r:id="rId35"/>
    <p:sldId id="285" r:id="rId36"/>
    <p:sldId id="289" r:id="rId37"/>
    <p:sldId id="290" r:id="rId38"/>
    <p:sldId id="291" r:id="rId39"/>
    <p:sldId id="292" r:id="rId40"/>
  </p:sldIdLst>
  <p:sldSz cx="7562850" cy="10693400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79281" autoAdjust="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66" y="-102"/>
      </p:cViewPr>
      <p:guideLst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18569553805768"/>
          <c:y val="0.21445977353327941"/>
          <c:w val="0.39951212695635474"/>
          <c:h val="0.726436561677592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Lbls>
            <c:dLbl>
              <c:idx val="0"/>
              <c:layout>
                <c:manualLayout>
                  <c:x val="-6.7435841353164189E-2"/>
                  <c:y val="0.107177632693859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603455818022749E-2"/>
                  <c:y val="-9.95765983946399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727471566054243E-2"/>
                  <c:y val="-4.88605408395959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748930689219403"/>
                  <c:y val="-0.195896652270467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560343151550503E-2"/>
                  <c:y val="0.124384799433844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16681248177311E-2"/>
                  <c:y val="0.12100165202411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5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Культура и СМИ</c:v>
                </c:pt>
                <c:pt idx="3">
                  <c:v>Образование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5"/>
                <c:pt idx="0">
                  <c:v>26.2</c:v>
                </c:pt>
                <c:pt idx="1">
                  <c:v>0.6</c:v>
                </c:pt>
                <c:pt idx="2">
                  <c:v>10.6</c:v>
                </c:pt>
                <c:pt idx="3">
                  <c:v>54.8</c:v>
                </c:pt>
                <c:pt idx="4">
                  <c:v>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Культура и СМИ</c:v>
                </c:pt>
                <c:pt idx="3">
                  <c:v>Образование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5"/>
                <c:pt idx="0">
                  <c:v>4156.3</c:v>
                </c:pt>
                <c:pt idx="1">
                  <c:v>102.7</c:v>
                </c:pt>
                <c:pt idx="2">
                  <c:v>1681.1</c:v>
                </c:pt>
                <c:pt idx="3">
                  <c:v>8696.2999999999993</c:v>
                </c:pt>
                <c:pt idx="4">
                  <c:v>1241.3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Культура и СМИ</c:v>
                </c:pt>
                <c:pt idx="3">
                  <c:v>Образование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5"/>
                <c:pt idx="0">
                  <c:v>26.176965177576101</c:v>
                </c:pt>
                <c:pt idx="1">
                  <c:v>0.6468191236766031</c:v>
                </c:pt>
                <c:pt idx="2">
                  <c:v>10.587805538585563</c:v>
                </c:pt>
                <c:pt idx="3">
                  <c:v>54.770527217418142</c:v>
                </c:pt>
                <c:pt idx="4">
                  <c:v>7.817882942743597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485808473010298"/>
          <c:y val="0.17793472902893814"/>
          <c:w val="0.31560218020231146"/>
          <c:h val="0.694638908890770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73060169539182E-2"/>
          <c:y val="8.8450980723615374E-2"/>
          <c:w val="0.52350871065813287"/>
          <c:h val="0.823098038552769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CC00FF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E7E753"/>
              </a:solidFill>
            </c:spPr>
          </c:dPt>
          <c:dPt>
            <c:idx val="6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8.2189098999938981E-2"/>
                  <c:y val="9.97542548426879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020017322023212E-2"/>
                  <c:y val="-4.35463698710267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674589809033479"/>
                  <c:y val="-4.62501402815447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122097693296769E-3"/>
                  <c:y val="-4.89013721262536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44493686518234765"/>
                  <c:y val="-8.77669251024025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7859394483437011E-2"/>
                  <c:y val="-0.171975762208306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523836781000685"/>
                  <c:y val="-0.13539390938634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6.3020712476683283E-2"/>
                  <c:y val="1.66175665526518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3918598716827071"/>
                  <c:y val="-1.7483033850192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Сельское хозяйство, рыбохозяйственная деятельность</c:v>
                </c:pt>
                <c:pt idx="1">
                  <c:v>Транспорт</c:v>
                </c:pt>
                <c:pt idx="2">
                  <c:v>Топливо и энергетика</c:v>
                </c:pt>
                <c:pt idx="3">
                  <c:v>Другая деятельность в области национальной экономики</c:v>
                </c:pt>
                <c:pt idx="5">
                  <c:v>Жилищное строительство</c:v>
                </c:pt>
                <c:pt idx="6">
                  <c:v>Жилищно-коммунальное хозяйство</c:v>
                </c:pt>
                <c:pt idx="7">
                  <c:v>Благоустройство населенных пунктов</c:v>
                </c:pt>
                <c:pt idx="8">
                  <c:v>Другие вопросы в области жилищно-коммунальных услуг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37.799999999999997</c:v>
                </c:pt>
                <c:pt idx="1">
                  <c:v>3.3</c:v>
                </c:pt>
                <c:pt idx="2">
                  <c:v>4.7</c:v>
                </c:pt>
                <c:pt idx="3" formatCode="0.00">
                  <c:v>0.1</c:v>
                </c:pt>
                <c:pt idx="5">
                  <c:v>19.5</c:v>
                </c:pt>
                <c:pt idx="6">
                  <c:v>22.9</c:v>
                </c:pt>
                <c:pt idx="7">
                  <c:v>11.1</c:v>
                </c:pt>
                <c:pt idx="8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Сельское хозяйство, рыбохозяйственная деятельность</c:v>
                </c:pt>
                <c:pt idx="1">
                  <c:v>Транспорт</c:v>
                </c:pt>
                <c:pt idx="2">
                  <c:v>Топливо и энергетика</c:v>
                </c:pt>
                <c:pt idx="3">
                  <c:v>Другая деятельность в области национальной экономики</c:v>
                </c:pt>
                <c:pt idx="5">
                  <c:v>Жилищное строительство</c:v>
                </c:pt>
                <c:pt idx="6">
                  <c:v>Жилищно-коммунальное хозяйство</c:v>
                </c:pt>
                <c:pt idx="7">
                  <c:v>Благоустройство населенных пунктов</c:v>
                </c:pt>
                <c:pt idx="8">
                  <c:v>Другие вопросы в области жилищно-коммунальных услуг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1771.5</c:v>
                </c:pt>
                <c:pt idx="1">
                  <c:v>153</c:v>
                </c:pt>
                <c:pt idx="2">
                  <c:v>220.1</c:v>
                </c:pt>
                <c:pt idx="3">
                  <c:v>3.6</c:v>
                </c:pt>
                <c:pt idx="5">
                  <c:v>916.3</c:v>
                </c:pt>
                <c:pt idx="6">
                  <c:v>1071.7</c:v>
                </c:pt>
                <c:pt idx="7">
                  <c:v>521.70000000000005</c:v>
                </c:pt>
                <c:pt idx="8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Сельское хозяйство, рыбохозяйственная деятельность</c:v>
                </c:pt>
                <c:pt idx="1">
                  <c:v>Транспорт</c:v>
                </c:pt>
                <c:pt idx="2">
                  <c:v>Топливо и энергетика</c:v>
                </c:pt>
                <c:pt idx="3">
                  <c:v>Другая деятельность в области национальной экономики</c:v>
                </c:pt>
                <c:pt idx="5">
                  <c:v>Жилищное строительство</c:v>
                </c:pt>
                <c:pt idx="6">
                  <c:v>Жилищно-коммунальное хозяйство</c:v>
                </c:pt>
                <c:pt idx="7">
                  <c:v>Благоустройство населенных пунктов</c:v>
                </c:pt>
                <c:pt idx="8">
                  <c:v>Другие вопросы в области жилищно-коммунальных услуг</c:v>
                </c:pt>
              </c:strCache>
            </c:strRef>
          </c:cat>
          <c:val>
            <c:numRef>
              <c:f>Лист1!$D$2:$D$10</c:f>
              <c:numCache>
                <c:formatCode>0.0</c:formatCode>
                <c:ptCount val="9"/>
                <c:pt idx="0">
                  <c:v>37.799999999999997</c:v>
                </c:pt>
                <c:pt idx="1">
                  <c:v>3.3</c:v>
                </c:pt>
                <c:pt idx="2">
                  <c:v>4.7</c:v>
                </c:pt>
                <c:pt idx="3">
                  <c:v>0.1</c:v>
                </c:pt>
                <c:pt idx="5">
                  <c:v>19.5</c:v>
                </c:pt>
                <c:pt idx="6">
                  <c:v>22.9</c:v>
                </c:pt>
                <c:pt idx="7">
                  <c:v>11.1</c:v>
                </c:pt>
                <c:pt idx="8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3449428182144274"/>
          <c:y val="1.1296215145621978E-2"/>
          <c:w val="0.36550571817855726"/>
          <c:h val="0.9887037848543780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доходов районного бюджета на </a:t>
            </a: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подоходный налог</c:v>
                </c:pt>
                <c:pt idx="1">
                  <c:v>налог на прибыль</c:v>
                </c:pt>
                <c:pt idx="2">
                  <c:v>НДС</c:v>
                </c:pt>
                <c:pt idx="3">
                  <c:v>налоги на собственность</c:v>
                </c:pt>
                <c:pt idx="4">
                  <c:v>прочие 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47.968972417634568</c:v>
                </c:pt>
                <c:pt idx="2" formatCode="0.0">
                  <c:v>29.127555546386652</c:v>
                </c:pt>
                <c:pt idx="3" formatCode="0.0">
                  <c:v>8.5573412002558129</c:v>
                </c:pt>
                <c:pt idx="4" formatCode="0.0">
                  <c:v>14.346130835722981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подоходный налог</c:v>
                </c:pt>
                <c:pt idx="1">
                  <c:v>налог на прибыль</c:v>
                </c:pt>
                <c:pt idx="2">
                  <c:v>НДС</c:v>
                </c:pt>
                <c:pt idx="3">
                  <c:v>налоги на собственность</c:v>
                </c:pt>
                <c:pt idx="4">
                  <c:v>прочие налоговые доходы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2325.1999999999998</c:v>
                </c:pt>
                <c:pt idx="2">
                  <c:v>1411.9</c:v>
                </c:pt>
                <c:pt idx="3">
                  <c:v>414.8</c:v>
                </c:pt>
                <c:pt idx="4">
                  <c:v>695.4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929261405878791"/>
          <c:y val="0.33601793609374087"/>
          <c:w val="0.33864089864609898"/>
          <c:h val="0.663982140578484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4"/>
                <c:pt idx="0">
                  <c:v>доходы от использования имущества, находящегося в государственной собственности</c:v>
                </c:pt>
                <c:pt idx="1">
                  <c:v>доходы от осуществление приносящей доходы деятельности</c:v>
                </c:pt>
                <c:pt idx="2">
                  <c:v>Штрафы, удержания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3.1</c:v>
                </c:pt>
                <c:pt idx="1">
                  <c:v>75.7</c:v>
                </c:pt>
                <c:pt idx="2">
                  <c:v>9.6999999999999993</c:v>
                </c:pt>
                <c:pt idx="3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4"/>
        <c:delete val="1"/>
      </c:legendEntry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dirty="0"/>
              <a:t>% </a:t>
            </a:r>
            <a:r>
              <a:rPr lang="ru-RU" sz="1400" b="0" dirty="0" smtClean="0"/>
              <a:t>собственных </a:t>
            </a:r>
          </a:p>
          <a:p>
            <a:pPr>
              <a:defRPr/>
            </a:pPr>
            <a:r>
              <a:rPr lang="ru-RU" sz="1400" b="0" dirty="0" smtClean="0"/>
              <a:t>доходов</a:t>
            </a:r>
            <a:endParaRPr lang="ru-RU" sz="1400" b="0" dirty="0"/>
          </a:p>
        </c:rich>
      </c:tx>
      <c:layout>
        <c:manualLayout>
          <c:xMode val="edge"/>
          <c:yMode val="edge"/>
          <c:x val="2.7249198016914552E-2"/>
          <c:y val="1.6183412002697236E-2"/>
        </c:manualLayout>
      </c:layout>
      <c:overlay val="0"/>
    </c:title>
    <c:autoTitleDeleted val="0"/>
    <c:view3D>
      <c:rotX val="0"/>
      <c:rotY val="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обеспеченности собственными доходами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Беседовичский</c:v>
                </c:pt>
                <c:pt idx="1">
                  <c:v>Березковский</c:v>
                </c:pt>
                <c:pt idx="2">
                  <c:v>Великолиповский</c:v>
                </c:pt>
                <c:pt idx="3">
                  <c:v>Тростинский</c:v>
                </c:pt>
                <c:pt idx="4">
                  <c:v>Забелышинский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82.5</c:v>
                </c:pt>
                <c:pt idx="1">
                  <c:v>100</c:v>
                </c:pt>
                <c:pt idx="2">
                  <c:v>83.2</c:v>
                </c:pt>
                <c:pt idx="3">
                  <c:v>88</c:v>
                </c:pt>
                <c:pt idx="4">
                  <c:v>96.6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61312"/>
        <c:axId val="37262848"/>
        <c:axId val="0"/>
      </c:bar3DChart>
      <c:catAx>
        <c:axId val="3726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262848"/>
        <c:crosses val="autoZero"/>
        <c:auto val="1"/>
        <c:lblAlgn val="ctr"/>
        <c:lblOffset val="100"/>
        <c:noMultiLvlLbl val="0"/>
      </c:catAx>
      <c:valAx>
        <c:axId val="372628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726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сельских бюджетов</a:t>
            </a:r>
            <a:r>
              <a:rPr lang="ru-RU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2020 году, 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061357171267982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33416506471579E-2"/>
          <c:y val="0.30812296802186812"/>
          <c:w val="0.55160032816407001"/>
          <c:h val="0.557661786053075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"/>
          </c:dPt>
          <c:dLbls>
            <c:dLbl>
              <c:idx val="1"/>
              <c:layout>
                <c:manualLayout>
                  <c:x val="-0.10352112197695455"/>
                  <c:y val="9.6906204560909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170578143880472E-3"/>
                  <c:y val="-9.88443286521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содержание органов местного управления и самоуправления</c:v>
                </c:pt>
                <c:pt idx="1">
                  <c:v>материально-техническое обеспечение общественных пунктов</c:v>
                </c:pt>
                <c:pt idx="2">
                  <c:v>снос пустующих домов</c:v>
                </c:pt>
                <c:pt idx="3">
                  <c:v>содержание объектов благоустройства</c:v>
                </c:pt>
                <c:pt idx="4">
                  <c:v>резервный фонд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76</c:v>
                </c:pt>
                <c:pt idx="1">
                  <c:v>0.1</c:v>
                </c:pt>
                <c:pt idx="2" formatCode="0.0">
                  <c:v>4</c:v>
                </c:pt>
                <c:pt idx="3">
                  <c:v>19.100000000000001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626865829350159"/>
          <c:y val="0.21787658514133351"/>
          <c:w val="0.30989722607772235"/>
          <c:h val="0.780185290767448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544FB-1F35-47D2-AA8C-1EEFDE900ED3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79625" y="742950"/>
            <a:ext cx="26257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2C362-AE37-444C-8A0D-84CAFB7A1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3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C362-AE37-444C-8A0D-84CAFB7A18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1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219" y="3321887"/>
            <a:ext cx="6428423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428" y="6059593"/>
            <a:ext cx="5293995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2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8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3066" y="428240"/>
            <a:ext cx="1701641" cy="9124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43" y="428240"/>
            <a:ext cx="4978876" cy="9124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6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2B44-78D5-44D2-89C7-983309FE2626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B11-920B-49F5-9743-67CD697A0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4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418" y="6871500"/>
            <a:ext cx="6428423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418" y="4532320"/>
            <a:ext cx="6428423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6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142" y="2495127"/>
            <a:ext cx="3340259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4449" y="2495127"/>
            <a:ext cx="3340259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7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143" y="2393639"/>
            <a:ext cx="3341572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143" y="3391194"/>
            <a:ext cx="3341572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828" y="2393639"/>
            <a:ext cx="3342885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828" y="3391194"/>
            <a:ext cx="3342885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8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8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9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3" y="425756"/>
            <a:ext cx="2488126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864" y="425764"/>
            <a:ext cx="4227843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143" y="2237702"/>
            <a:ext cx="2488126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9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372" y="7485380"/>
            <a:ext cx="4537710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372" y="955475"/>
            <a:ext cx="4537710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372" y="8369071"/>
            <a:ext cx="4537710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3" y="428232"/>
            <a:ext cx="6806565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143" y="2495127"/>
            <a:ext cx="6806565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142" y="9911206"/>
            <a:ext cx="176466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B02A-66BF-4004-9DB1-3EC4F33DBFF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979" y="9911206"/>
            <a:ext cx="239490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20043" y="9911206"/>
            <a:ext cx="176466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0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0.xml"/><Relationship Id="rId18" Type="http://schemas.openxmlformats.org/officeDocument/2006/relationships/slide" Target="slide36.xml"/><Relationship Id="rId3" Type="http://schemas.openxmlformats.org/officeDocument/2006/relationships/slide" Target="slide11.xml"/><Relationship Id="rId7" Type="http://schemas.openxmlformats.org/officeDocument/2006/relationships/slide" Target="slide18.xml"/><Relationship Id="rId12" Type="http://schemas.openxmlformats.org/officeDocument/2006/relationships/slide" Target="slide29.xml"/><Relationship Id="rId17" Type="http://schemas.openxmlformats.org/officeDocument/2006/relationships/slide" Target="slide35.xml"/><Relationship Id="rId2" Type="http://schemas.openxmlformats.org/officeDocument/2006/relationships/slide" Target="slide10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11" Type="http://schemas.openxmlformats.org/officeDocument/2006/relationships/slide" Target="slide28.xml"/><Relationship Id="rId5" Type="http://schemas.openxmlformats.org/officeDocument/2006/relationships/slide" Target="slide15.xml"/><Relationship Id="rId15" Type="http://schemas.openxmlformats.org/officeDocument/2006/relationships/slide" Target="slide32.xml"/><Relationship Id="rId10" Type="http://schemas.openxmlformats.org/officeDocument/2006/relationships/slide" Target="slide27.xml"/><Relationship Id="rId19" Type="http://schemas.openxmlformats.org/officeDocument/2006/relationships/slide" Target="slide37.xml"/><Relationship Id="rId4" Type="http://schemas.openxmlformats.org/officeDocument/2006/relationships/slide" Target="slide14.xml"/><Relationship Id="rId9" Type="http://schemas.openxmlformats.org/officeDocument/2006/relationships/slide" Target="slide25.xml"/><Relationship Id="rId1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ярожа\Desktop\Для фотоальбома\Вокладка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6521"/>
            <a:ext cx="7559675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729" y="8947100"/>
            <a:ext cx="6806565" cy="1494201"/>
          </a:xfrm>
        </p:spPr>
        <p:txBody>
          <a:bodyPr/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БЮДЖЕТ ХОТИМСКОГО РАЙОНА</a:t>
            </a:r>
            <a:br>
              <a:rPr lang="ru-RU" sz="3000" b="1" dirty="0" smtClean="0">
                <a:solidFill>
                  <a:schemeClr val="bg1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НА 2020 ГОД</a:t>
            </a:r>
            <a:endParaRPr lang="ru-RU" sz="3000" b="1" dirty="0">
              <a:solidFill>
                <a:schemeClr val="bg1"/>
              </a:solidFill>
              <a:latin typeface="DejaVu Sans Condensed" pitchFamily="34" charset="0"/>
              <a:ea typeface="DejaVu Sans Condensed" pitchFamily="34" charset="0"/>
              <a:cs typeface="DejaVu Sans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143" y="2495127"/>
            <a:ext cx="6806565" cy="6235949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9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992" y="469392"/>
            <a:ext cx="6434328" cy="118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 algn="ctr"/>
            <a:r>
              <a:rPr lang="ru" sz="1050" dirty="0" smtClean="0">
                <a:latin typeface="Times New Roman"/>
              </a:rPr>
              <a:t>3</a:t>
            </a:r>
            <a:endParaRPr lang="ru" sz="1050" dirty="0"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232" y="856488"/>
            <a:ext cx="6403848" cy="7470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444500" algn="just">
              <a:spcAft>
                <a:spcPts val="189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Вступление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Финансовая система Республики Беларусь насчитывает </a:t>
            </a:r>
            <a:r>
              <a:rPr lang="ru" sz="1400" dirty="0" smtClean="0">
                <a:latin typeface="Times New Roman"/>
              </a:rPr>
              <a:t>столетнюю </a:t>
            </a:r>
            <a:r>
              <a:rPr lang="ru" sz="1400" dirty="0">
                <a:latin typeface="Times New Roman"/>
              </a:rPr>
              <a:t>историю, и все это время реализовывалась последовательная бюджетно-налоговая политика, основной целью которой является повышение эффективности и прозрачности национальной системы управления государственными финансами.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В 2015 году была принята Стратегия реформирования системы управления государственными финансами Республики Беларусь. Одна из основных задач, определенных Стратегией, - повышение информированности общества о деятельности государственных органов и организаций, а также открытости бюджета, что позволит общественности более объективно судить о качестве планирования и исполнения бюджета.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Разработанный Министерством финансов в рамках повышения открытости бюджета «Бюджет для граждан» нацелен на получение обратной связи от граждан, которым интересны вопросы развития экономики Республики Беларусь и, в частности, ее финансовой системы.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Бюджет для граждан представляет собой информацию о формировании бюджета и использовании бюджетных средств, изложенную в максимально простой и понятной форме. В его основу заложены нормы Закона Республики Беларусь «О республиканском бюджете на </a:t>
            </a:r>
            <a:r>
              <a:rPr lang="ru" sz="1400" dirty="0" smtClean="0">
                <a:latin typeface="Times New Roman"/>
              </a:rPr>
              <a:t>2020 </a:t>
            </a:r>
            <a:r>
              <a:rPr lang="ru" sz="1400" dirty="0">
                <a:latin typeface="Times New Roman"/>
              </a:rPr>
              <a:t>год», положения основных направлений бюджетно - финансовой и налоговой политики Республики Беларусь на 2018 - 2020 годы, Закона Республики Беларусь «О местном управлении и самоуправлении в Республике Беларусь».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Данный бюджет создан в целях вовлечения населения в бюджетный процесс и повышения компетентности граждан в бюджетных вопросах. Он предоставляет возможность любому гражданину получить точную и понятную информацию о приоритетах бюджетно - налоговой политики, параметрах государственного бюджета, подходах по его формированию, распределению финансовых ресурсов страны, планируемых и достигнутых результатах использования бюджетных средств.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912" y="469392"/>
            <a:ext cx="91440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4</a:t>
            </a:r>
            <a:endParaRPr lang="ru" sz="1050" dirty="0"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232" y="807720"/>
            <a:ext cx="6400800" cy="90159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444500" algn="just">
              <a:spcAft>
                <a:spcPts val="1470"/>
              </a:spcAft>
            </a:pPr>
            <a:r>
              <a:rPr lang="ru" sz="1500" i="1" dirty="0">
                <a:latin typeface="Times New Roman"/>
              </a:rPr>
              <a:t>Общая информация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 общем виде бюджет - это финансовый документ, содержащий подробный план аккумулирования и использования финансовых ресурсов государства, региона за определенный период времени.</a:t>
            </a:r>
          </a:p>
          <a:p>
            <a:pPr marL="12700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Согласно Бюджетному кодексу Республики Беларусь бюджет - это план формирования и использования денежных средств для обеспечения реализации задач и функций государства в течение финансового года. Финансовый год, также как и календарный, длится с 1 января по 31 декабря.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Бюджет является способом перераспределения денежных доходов населения, предприятий и других юридических лиц в интересах финансирования государственных и иных общественно значимых расходов.</a:t>
            </a:r>
          </a:p>
          <a:p>
            <a:pPr marL="12700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В бюджетную систему Республики Беларусь как самостоятельные части включаются республиканский бюджет и местные бюджеты.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В связи с особой значимостью республиканского бюджета как для каждого конкретного гражданина, так и для экономической жизни страны в целом, он утверждается в форме закона, местные бюджеты - решений местных Советов депутатов.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Составление, рассмотрение, утверждение, исполнение бюджетов, контроль за их исполнением, а также составление, рассмотрение и утверждение отчетов об их исполнении - это непрерывный процесс с широким составом участников. В бюджетном процессе участвуют Президент, Парламент, Правительство, местные Советы депутатов, местные исполнительные и распорядительные органы, органы Комитета государственного контроля, иные государственные органы, а также распорядители и получатели бюджетных средств.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Доходы бюджета - денежные средства, поступающие в безвозмездном и безвозвратном порядке в бюджет в соответствии действующим законодательством. Доходы бюджета формируются за счет:</a:t>
            </a:r>
          </a:p>
          <a:p>
            <a:pPr marL="698500" indent="0">
              <a:spcAft>
                <a:spcPts val="420"/>
              </a:spcAft>
            </a:pPr>
            <a:r>
              <a:rPr lang="ru" sz="1400" dirty="0">
                <a:latin typeface="Times New Roman"/>
              </a:rPr>
              <a:t>•    налоговых доходов;</a:t>
            </a:r>
          </a:p>
          <a:p>
            <a:pPr marL="698500" indent="0">
              <a:spcAft>
                <a:spcPts val="420"/>
              </a:spcAft>
            </a:pPr>
            <a:r>
              <a:rPr lang="ru" sz="1400" dirty="0">
                <a:latin typeface="Times New Roman"/>
              </a:rPr>
              <a:t>•    неналоговых доходов;</a:t>
            </a:r>
          </a:p>
          <a:p>
            <a:pPr marL="698500" indent="0">
              <a:lnSpc>
                <a:spcPts val="1728"/>
              </a:lnSpc>
            </a:pPr>
            <a:r>
              <a:rPr lang="ru" sz="1400" dirty="0">
                <a:latin typeface="Times New Roman"/>
              </a:rPr>
              <a:t>•    безвозмездных поступлений.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Налог - обязательный безвозмездный платёж, взимаемый Правительством или местными органами власти с организаций и физических лиц в целях финансирования расходов государства.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 Республике Беларусь виды налогов, сборов (пошлин), порядок их исчисления и сроки уплаты, а также плательщики установлены Налоговым кодексом Республики Беларусь.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4864" y="469392"/>
            <a:ext cx="1005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5</a:t>
            </a:r>
          </a:p>
          <a:p>
            <a:pPr marL="12700" indent="0"/>
            <a:endParaRPr lang="ru" sz="1050" dirty="0"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280" y="813816"/>
            <a:ext cx="6397752" cy="90007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Неналоговые доходы - это доходы, получаемые в виде платы за пользование государственными фондами или имуществом либо компенсации за оказанные государством услуги юридическим или физическим лицам.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К безвозмездным поступлениям относятся необязательные платежи, которые включают в себя поступления от иностранных государств, международных организаций, а также другого бюджета в форме межбюджетных трансфертов.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 свою очередь расходы бюджета - денежные средства, направляемые на финансовое обеспечение задач и функций государства.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Для обеспечения соответствия между полномочиями государственных органов на осуществление расходов, закрепленных за республиканским и местными бюджетами, и бюджетными ресурсами, которые должны обеспечивать исполнение этих полномочий, предусматривается предоставление межбюджетных трансфертов - бюджетных средств, передаваемых из одного бюджета в другой бюджет на безвозвратной и безвозмездной основе. Трансферт, передаваемый другому бюджету на осуществление целевых расходов, называется субвенцией. При недостаточности в нижестоящем бюджете собственных доходов для финансирования его расходов в целях обеспечения сбалансированности из вышестоящего в нижестоящий бюджет передается межбюджетный трансферт в виде дотации.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Соотношение между доходной и расходной частями бюджета определяет итоговое сальдо бюджета. В зависимости от величины этого сальдо бюджет может быть сбалансированным, профицитным или дефицитным.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Сбалансированный бюджет - бюджет, в котором расходы равны его доходам и иным поступлениям в бюджет.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Если доходы бюджета превышают его расходы, то формируется профицит бюджета.</a:t>
            </a:r>
          </a:p>
          <a:p>
            <a:pPr marL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Превышение расходов бюджета над его доходами называется</a:t>
            </a:r>
          </a:p>
          <a:p>
            <a:pPr marL="12700" indent="0">
              <a:lnSpc>
                <a:spcPts val="1728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дефицитом бюджета.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Все доходы, расходы, источники финансирования дефицита (направления использования профицита) бюджета структурированы в единой бюджетной классификации Республики Беларусь.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Бюджетная классификация - это группировка доходов, расходов, источников финансирования дефицита (направлений использования профицита) бюджета всех уровней бюджетной системы, используемая для составления и исполнения бюджетов всех уровней бюджетной системы.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240" y="469392"/>
            <a:ext cx="5952744" cy="118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730500" indent="0"/>
            <a:r>
              <a:rPr lang="ru" sz="1050" dirty="0" smtClean="0">
                <a:latin typeface="Times New Roman"/>
              </a:rPr>
              <a:t>6</a:t>
            </a:r>
            <a:endParaRPr lang="ru" sz="1050" dirty="0"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8240" y="826008"/>
            <a:ext cx="5952744" cy="192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9304" indent="0">
              <a:spcAft>
                <a:spcPts val="420"/>
              </a:spcAft>
            </a:pPr>
            <a:r>
              <a:rPr lang="ru" sz="1400" dirty="0">
                <a:latin typeface="Times New Roman"/>
              </a:rPr>
              <a:t>Структуру бюджета можно представить следующим образом: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5" y="1098227"/>
            <a:ext cx="6757987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912" y="469392"/>
            <a:ext cx="94488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7</a:t>
            </a:r>
            <a:endParaRPr lang="ru" sz="1050" dirty="0"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328" y="835152"/>
            <a:ext cx="6397752" cy="6751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168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Бюджетная система Республики Беларусь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Бюджетная система Республики Беларусь включает в себя республиканский и местные бюджеты.</a:t>
            </a:r>
          </a:p>
          <a:p>
            <a:pPr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Местные бюджеты делятся на: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-    бюджеты первичного уровня - сельские, поселковые, городские (городов районного подчинения);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-    бюджеты базового уровня - районные и городские (городов областного подчинения);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-    бюджеты областного уровня - областные бюджеты и бюджет г.Минска.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В совокупности республиканский и местные бюджеты* образуют Консолидированный бюджет.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Для реализации целевых задач и функций государства могут создаваться государственные внебюджетные фонды, каждый их которых имеет свой отдельный бюджет. Сегодня в республике функционирует 4 таких фонда: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Государственный внебюджетный фонд социальной защиты населения Республики Беларусь;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Государственный внебюджетный фонд универсального обслуживания Министерства связи и информатизации;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Государственный внебюджетный фонд департамента исполнения наказаний Министерства внутренних дел;</a:t>
            </a:r>
          </a:p>
          <a:p>
            <a:pPr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Государственный внебюджетный фонд гражданской авиации.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Суммарно консолидированный бюджет Республики Беларусь, бюджеты государственных внебюджетных фондов*, а также внебюджетные средства бюджетных организаций составляют Консолидированный бюджет сектора государственного управления Республики Беларусь.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0184" y="9671304"/>
            <a:ext cx="4696968" cy="1432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850">
                <a:latin typeface="Times New Roman"/>
              </a:rPr>
              <a:t>*без учета межбюджетных трансфертов, бюджетных кредитов и процентов за пользование ими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584" y="8061960"/>
            <a:ext cx="1956816" cy="1603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992" y="6379464"/>
            <a:ext cx="1130808" cy="1194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0480" y="469392"/>
            <a:ext cx="152400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10</a:t>
            </a:r>
            <a:endParaRPr lang="ru" sz="105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280" y="738188"/>
            <a:ext cx="6397752" cy="9793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26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Бюджет </a:t>
            </a:r>
            <a:r>
              <a:rPr lang="ru" sz="1850" b="1" dirty="0" smtClean="0">
                <a:solidFill>
                  <a:srgbClr val="0070C0"/>
                </a:solidFill>
                <a:latin typeface="Times New Roman"/>
              </a:rPr>
              <a:t>2020</a:t>
            </a:r>
            <a:endParaRPr lang="ru" sz="1850" b="1" dirty="0">
              <a:solidFill>
                <a:srgbClr val="0070C0"/>
              </a:solidFill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Реализуемая бюджетно-налоговая политика направлена на повышение устойчивости бюджетной системы и эффективности использования бюджетных средств.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В настоящее время налоговая система Республики Беларусь состоит из общепринятых в мировой практике налогов. Этому способствовала проведенная в 2006 - 2013 годах работа по сокращению количества налоговых платежей, упрощению порядка их уплаты и снижению налоговой нагрузки на экономику.</a:t>
            </a:r>
          </a:p>
          <a:p>
            <a:pPr indent="54038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При подготовке </a:t>
            </a:r>
            <a:r>
              <a:rPr lang="ru-RU" sz="1400" dirty="0" smtClean="0">
                <a:latin typeface="Times New Roman"/>
                <a:ea typeface="Times New Roman"/>
              </a:rPr>
              <a:t>бюджета </a:t>
            </a:r>
            <a:r>
              <a:rPr lang="ru-RU" sz="1400" dirty="0">
                <a:latin typeface="Times New Roman"/>
                <a:ea typeface="Times New Roman"/>
              </a:rPr>
              <a:t>на 2020 год за основу принят базовый сценарий условий прогнозных параметров, который предполагает сохранение текущей экономической политики, поддержание макроэкономической сбалансированности и финансовой устойчивости в стране, рост заработной платы, основанный на росте производительности труда. Он предполагает в 2020 году рост ВВП на уровне 101,9 процента (в 2021 году – 101,4 процента, в 2022 году – 102,1 процента), среднегодовой курс российского рубля к доллару США – 67,5 рубля, среднегодовой курс белорусского рубля к доллару США – 2,2447 рубля, среднегодовую цену на нефть марки «</a:t>
            </a:r>
            <a:r>
              <a:rPr lang="en-US" sz="1400" dirty="0">
                <a:latin typeface="Times New Roman"/>
                <a:ea typeface="Times New Roman"/>
              </a:rPr>
              <a:t>URALS</a:t>
            </a:r>
            <a:r>
              <a:rPr lang="ru-RU" sz="1400" dirty="0">
                <a:latin typeface="Times New Roman"/>
                <a:ea typeface="Times New Roman"/>
              </a:rPr>
              <a:t>» – 60 долларов США за баррель, сохранение объема импорта нефти из Российской Федерации для переработки – 18 млн. тонн. </a:t>
            </a:r>
            <a:endParaRPr lang="ru-RU" sz="1100" dirty="0">
              <a:latin typeface="Times New Roman"/>
              <a:ea typeface="Times New Roman"/>
            </a:endParaRPr>
          </a:p>
          <a:p>
            <a:pPr indent="4572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Реализуемые </a:t>
            </a:r>
            <a:r>
              <a:rPr lang="ru" sz="1400" dirty="0">
                <a:latin typeface="Times New Roman"/>
              </a:rPr>
              <a:t>в </a:t>
            </a:r>
            <a:r>
              <a:rPr lang="ru" sz="1400" dirty="0" smtClean="0">
                <a:latin typeface="Times New Roman"/>
              </a:rPr>
              <a:t>2020 </a:t>
            </a:r>
            <a:r>
              <a:rPr lang="ru" sz="1400" dirty="0">
                <a:latin typeface="Times New Roman"/>
              </a:rPr>
              <a:t>году меры налоговой политики направлены как на упрощение порядка применения и либерализацию отдельных норм налогового законодательства, так и на обеспечение дополнительных доходов бюджета.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Налоговая политика на 2020 год будет осуществляться с учетом необходимости консолидации доходов бюджета в условиях реализации «налогового маневра» в Российской Федерации, а также иных </a:t>
            </a:r>
            <a:r>
              <a:rPr lang="ru-RU" sz="1400" dirty="0" smtClean="0">
                <a:latin typeface="Times New Roman"/>
                <a:ea typeface="Times New Roman"/>
              </a:rPr>
              <a:t>факторов: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отмену </a:t>
            </a:r>
            <a:r>
              <a:rPr lang="ru-RU" sz="1400" dirty="0">
                <a:latin typeface="Times New Roman"/>
                <a:ea typeface="Times New Roman"/>
              </a:rPr>
              <a:t>ограничения по принятию к вычету сумм налога на добавленную стоимость, уплаченных при ввозе приобретенных товаров на территорию Республики Беларусь с территории государств, не являющихся членами Евразийского экономического союза;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индексацию ставок налогов, установленных в белорусских рублях, </a:t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в целях их адаптации к инфляционным процессам, на прогнозный параметр инфляции – 5 процентов;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снижение предельного размера повышающих коэффициентов, устанавливаемых местными Советами депутатов к ставкам налогов на собственность, с 2,5 до 2 раз.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уплату в 2020 году единого налога с индивидуальных предпринимателей по наименьшим ставкам, установленным для осуществляемого вида деятельности и определяемым исходя из ставок, установленных решением Могилевского областного Совета депутатов от 20 декабря 2014 г. № 7-6 «О некоторых вопросах налогообложения», действовавших в декабре 2018 года, либо из ставок, определяемых для такого вида деятельности в соответствии с Налоговым кодексом Республики Беларусь;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</a:pP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  <a:endParaRPr lang="ru-RU" sz="1100" dirty="0">
              <a:latin typeface="Times New Roman"/>
              <a:ea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5562724"/>
            <a:ext cx="4288536" cy="22310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r>
              <a:rPr lang="ru" sz="1500" i="1" dirty="0" smtClean="0">
                <a:latin typeface="Times New Roman"/>
              </a:rPr>
              <a:t> </a:t>
            </a:r>
            <a:endParaRPr lang="ru" sz="140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376" y="8055864"/>
            <a:ext cx="4154424" cy="1706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0480" y="469392"/>
            <a:ext cx="16459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11</a:t>
            </a:r>
            <a:endParaRPr lang="ru" sz="1050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328" y="810768"/>
            <a:ext cx="6394704" cy="76322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44500" algn="just">
              <a:lnSpc>
                <a:spcPts val="1728"/>
              </a:lnSpc>
              <a:spcAft>
                <a:spcPts val="1050"/>
              </a:spcAft>
            </a:pPr>
            <a:endParaRPr lang="ru" sz="1400" dirty="0" smtClean="0">
              <a:latin typeface="Times New Roman"/>
            </a:endParaRPr>
          </a:p>
          <a:p>
            <a:pPr lvl="0" indent="450215" algn="just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сокращение размера средств от продажи недвижимого имущества, находившегося в коммунальной собственности и хозяйственном ведении или оперативном управлении коммунальных юридических лиц, за исключением бюджетных организаций, на 50 процентов.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400" b="1" spc="-1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spc="-10" dirty="0" smtClean="0">
                <a:latin typeface="Times New Roman"/>
                <a:ea typeface="Times New Roman"/>
              </a:rPr>
              <a:t>Бюджетная </a:t>
            </a:r>
            <a:r>
              <a:rPr lang="ru-RU" sz="1400" b="1" spc="-10" dirty="0">
                <a:latin typeface="Times New Roman"/>
                <a:ea typeface="Times New Roman"/>
              </a:rPr>
              <a:t>политика </a:t>
            </a:r>
            <a:r>
              <a:rPr lang="ru-RU" sz="1400" spc="-10" dirty="0">
                <a:latin typeface="Times New Roman"/>
                <a:ea typeface="Times New Roman"/>
              </a:rPr>
              <a:t>в среднесрочном периоде будет направлена на решение таких задач как</a:t>
            </a:r>
            <a:r>
              <a:rPr lang="ru-RU" sz="1400" dirty="0">
                <a:latin typeface="Times New Roman"/>
                <a:ea typeface="SimSun"/>
              </a:rPr>
              <a:t>: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SimSun"/>
              </a:rPr>
              <a:t>обеспечение сбалансированности республиканского и местных бюджетов в пределах имеющихся доходов и источников финансирования дефицита (размера профицита) бюджета;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SimSun"/>
              </a:rPr>
              <a:t>обеспечение стабильности налогового законодательства;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SimSun"/>
              </a:rPr>
              <a:t>развитие института администрирования неналоговых доходов бюджета;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SimSun"/>
              </a:rPr>
              <a:t>усиление социальной ориентированности расходов, в том числе за счет реализации мер, направленных на повышение качества жизни населения, благосостояния работников бюджетной сферы, поддержку многодетных семей;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spc="-10" dirty="0">
                <a:latin typeface="Times New Roman"/>
                <a:ea typeface="Times New Roman"/>
              </a:rPr>
              <a:t>обеспечение соотношения заработной платы в бюджетной сфере к заработной плате по экономике в целом не ниже 80 процентов.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i="1" spc="-10" dirty="0">
                <a:latin typeface="Times New Roman"/>
                <a:ea typeface="Times New Roman"/>
              </a:rPr>
              <a:t>Справочно: расходы на оплату труда на 2020 год предусматриваются с учетом подходов, определенных Указом Президента Республики Беларусь от 18 января 2019 г. №27 «Об оплате труда работников бюджетных организаций», исходя из применения среднегодовой базовой ставки в размере 185 рублей;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SimSun"/>
              </a:rPr>
              <a:t>расширение сферы применения нормативных методов бюджетного планирования с поэтапным включением в нормативное финансирование большинства расходов социальных отраслей; 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SimSun"/>
              </a:rPr>
              <a:t>оптимизация структуры государственного долга, включая частичное исполнение обязательств по погашению государственного долга за счет </a:t>
            </a:r>
            <a:r>
              <a:rPr lang="ru-RU" sz="1400" dirty="0" err="1">
                <a:latin typeface="Times New Roman"/>
                <a:ea typeface="SimSun"/>
              </a:rPr>
              <a:t>недолговых</a:t>
            </a:r>
            <a:r>
              <a:rPr lang="ru-RU" sz="1400" dirty="0">
                <a:latin typeface="Times New Roman"/>
                <a:ea typeface="SimSun"/>
              </a:rPr>
              <a:t> источников; 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SimSun"/>
              </a:rPr>
              <a:t>повышение открытости бюджета. </a:t>
            </a:r>
            <a:endParaRPr lang="ru-RU" sz="1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SimSun"/>
              </a:rPr>
              <a:t>Расходы на содержание бюджетных организаций планируются с учетом экономного и рационального использования ресурсов.</a:t>
            </a:r>
            <a:endParaRPr lang="ru-RU" sz="11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0480" y="469392"/>
            <a:ext cx="155448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12</a:t>
            </a:r>
            <a:endParaRPr lang="ru" sz="1050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136" y="810768"/>
            <a:ext cx="6455664" cy="77762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400" marR="63500" indent="444500" algn="just">
              <a:lnSpc>
                <a:spcPct val="150000"/>
              </a:lnSpc>
            </a:pPr>
            <a:r>
              <a:rPr lang="ru" sz="1400" dirty="0">
                <a:latin typeface="Times New Roman"/>
              </a:rPr>
              <a:t>Общий объем финансирования государственных программ в </a:t>
            </a:r>
            <a:r>
              <a:rPr lang="ru" sz="1400" dirty="0" smtClean="0">
                <a:latin typeface="Times New Roman"/>
              </a:rPr>
              <a:t>2020 </a:t>
            </a:r>
            <a:r>
              <a:rPr lang="ru" sz="1400" dirty="0">
                <a:latin typeface="Times New Roman"/>
              </a:rPr>
              <a:t>году </a:t>
            </a:r>
            <a:r>
              <a:rPr lang="ru" sz="1400" dirty="0" smtClean="0">
                <a:latin typeface="Times New Roman"/>
              </a:rPr>
              <a:t>за счет средств </a:t>
            </a:r>
            <a:r>
              <a:rPr lang="ru" sz="1400" b="1" dirty="0" smtClean="0">
                <a:latin typeface="Times New Roman"/>
              </a:rPr>
              <a:t>консолидированного бюджета района </a:t>
            </a:r>
            <a:r>
              <a:rPr lang="ru" sz="1400" dirty="0" smtClean="0">
                <a:latin typeface="Times New Roman"/>
              </a:rPr>
              <a:t>составит </a:t>
            </a:r>
            <a:r>
              <a:rPr lang="ru-RU" sz="1400" b="1" dirty="0" smtClean="0">
                <a:latin typeface="Times New Roman"/>
              </a:rPr>
              <a:t>18 693,4 </a:t>
            </a:r>
            <a:r>
              <a:rPr lang="ru" sz="1400" b="1" dirty="0" smtClean="0">
                <a:latin typeface="Times New Roman"/>
              </a:rPr>
              <a:t>тыс. рублей</a:t>
            </a:r>
            <a:r>
              <a:rPr lang="ru" sz="1400" dirty="0" smtClean="0">
                <a:latin typeface="Times New Roman"/>
              </a:rPr>
              <a:t>, в том числе: за </a:t>
            </a:r>
            <a:r>
              <a:rPr lang="ru" sz="1400" dirty="0">
                <a:latin typeface="Times New Roman"/>
              </a:rPr>
              <a:t>счет </a:t>
            </a:r>
            <a:r>
              <a:rPr lang="ru" sz="1400" b="1" i="1" dirty="0">
                <a:latin typeface="Times New Roman"/>
              </a:rPr>
              <a:t>средств </a:t>
            </a:r>
            <a:r>
              <a:rPr lang="ru" sz="1400" b="1" i="1" dirty="0" smtClean="0">
                <a:latin typeface="Times New Roman"/>
              </a:rPr>
              <a:t> районного бюджета </a:t>
            </a:r>
            <a:r>
              <a:rPr lang="ru" sz="1400" b="1" i="1" spc="250" dirty="0" smtClean="0">
                <a:latin typeface="Times New Roman"/>
              </a:rPr>
              <a:t>–</a:t>
            </a:r>
            <a:r>
              <a:rPr lang="ru" sz="1400" dirty="0" smtClean="0">
                <a:latin typeface="Times New Roman"/>
              </a:rPr>
              <a:t> </a:t>
            </a:r>
            <a:r>
              <a:rPr lang="ru-RU" sz="1400" b="1" i="1" dirty="0" smtClean="0">
                <a:latin typeface="Times New Roman"/>
              </a:rPr>
              <a:t>18 611,6 </a:t>
            </a:r>
            <a:r>
              <a:rPr lang="ru" sz="1400" b="1" i="1" dirty="0" smtClean="0">
                <a:latin typeface="Times New Roman"/>
              </a:rPr>
              <a:t>тыс. </a:t>
            </a:r>
            <a:r>
              <a:rPr lang="ru" sz="1400" b="1" i="1" dirty="0">
                <a:latin typeface="Times New Roman"/>
              </a:rPr>
              <a:t>рублей</a:t>
            </a:r>
            <a:r>
              <a:rPr lang="ru" sz="1400" i="1" dirty="0">
                <a:latin typeface="Times New Roman"/>
              </a:rPr>
              <a:t>, </a:t>
            </a:r>
            <a:r>
              <a:rPr lang="ru" sz="1400" b="1" i="1" dirty="0" smtClean="0">
                <a:latin typeface="Times New Roman"/>
              </a:rPr>
              <a:t>бюджетов сельсоветов – </a:t>
            </a:r>
            <a:r>
              <a:rPr lang="ru-RU" sz="1400" b="1" i="1" dirty="0" smtClean="0">
                <a:latin typeface="Times New Roman"/>
              </a:rPr>
              <a:t>81,8</a:t>
            </a:r>
            <a:r>
              <a:rPr lang="ru" sz="1400" b="1" i="1" dirty="0" smtClean="0">
                <a:latin typeface="Times New Roman"/>
              </a:rPr>
              <a:t> тыс. </a:t>
            </a:r>
            <a:r>
              <a:rPr lang="ru" sz="1400" b="1" i="1" dirty="0">
                <a:latin typeface="Times New Roman"/>
              </a:rPr>
              <a:t>рублей.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dirty="0" smtClean="0">
                <a:latin typeface="Times New Roman"/>
              </a:rPr>
              <a:t>Государственные </a:t>
            </a:r>
            <a:r>
              <a:rPr lang="ru" sz="1400" dirty="0">
                <a:latin typeface="Times New Roman"/>
              </a:rPr>
              <a:t>программы социально-экономической направленности разработаны в соответствии с приоритетами и целями социально-экономического развития Республики Беларусь и составляют в общем объеме расходов </a:t>
            </a:r>
            <a:r>
              <a:rPr lang="ru" sz="1400" b="1" dirty="0">
                <a:latin typeface="Times New Roman"/>
              </a:rPr>
              <a:t>консолидированного бюджета </a:t>
            </a:r>
            <a:r>
              <a:rPr lang="ru" sz="1400" b="1" dirty="0" smtClean="0">
                <a:latin typeface="Times New Roman"/>
              </a:rPr>
              <a:t>района на 2020 </a:t>
            </a:r>
            <a:r>
              <a:rPr lang="ru" sz="1400" b="1" dirty="0">
                <a:latin typeface="Times New Roman"/>
              </a:rPr>
              <a:t>год </a:t>
            </a:r>
            <a:r>
              <a:rPr lang="ru-RU" sz="1400" b="1" dirty="0" smtClean="0">
                <a:latin typeface="Times New Roman"/>
              </a:rPr>
              <a:t>81,9</a:t>
            </a:r>
            <a:r>
              <a:rPr lang="ru" sz="1400" b="1" dirty="0" smtClean="0">
                <a:latin typeface="Times New Roman"/>
              </a:rPr>
              <a:t>%.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dirty="0" smtClean="0">
                <a:latin typeface="Times New Roman"/>
              </a:rPr>
              <a:t>В районе осуществляется реализация </a:t>
            </a:r>
            <a:r>
              <a:rPr lang="ru" sz="1400" b="1" dirty="0" smtClean="0">
                <a:latin typeface="Times New Roman"/>
              </a:rPr>
              <a:t>11</a:t>
            </a:r>
            <a:r>
              <a:rPr lang="ru" sz="1400" dirty="0" smtClean="0">
                <a:latin typeface="Times New Roman"/>
              </a:rPr>
              <a:t> Государственных программ социально-экономической направленности,  в том числе: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b="1" i="1" dirty="0" smtClean="0">
                <a:latin typeface="Times New Roman"/>
              </a:rPr>
              <a:t>Развитие аграрного бизнеса </a:t>
            </a:r>
            <a:r>
              <a:rPr lang="ru" sz="1400" dirty="0" smtClean="0">
                <a:latin typeface="Times New Roman"/>
              </a:rPr>
              <a:t>– </a:t>
            </a:r>
            <a:r>
              <a:rPr lang="ru-RU" sz="1400" dirty="0" smtClean="0">
                <a:latin typeface="Times New Roman"/>
              </a:rPr>
              <a:t>383,3</a:t>
            </a:r>
            <a:r>
              <a:rPr lang="ru" sz="1400" dirty="0" smtClean="0">
                <a:latin typeface="Times New Roman"/>
              </a:rPr>
              <a:t> тыс. рублей;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b="1" i="1" dirty="0" smtClean="0">
                <a:latin typeface="Times New Roman"/>
              </a:rPr>
              <a:t>Социальная защита и содействие занятости </a:t>
            </a:r>
            <a:r>
              <a:rPr lang="ru" sz="1400" dirty="0" smtClean="0">
                <a:latin typeface="Times New Roman"/>
              </a:rPr>
              <a:t>– </a:t>
            </a:r>
            <a:r>
              <a:rPr lang="ru-RU" sz="1400" dirty="0" smtClean="0">
                <a:latin typeface="Times New Roman"/>
              </a:rPr>
              <a:t>968,7 </a:t>
            </a:r>
            <a:r>
              <a:rPr lang="ru" sz="1400" dirty="0" smtClean="0">
                <a:latin typeface="Times New Roman"/>
              </a:rPr>
              <a:t>тыс. рублей;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b="1" i="1" dirty="0" smtClean="0">
                <a:latin typeface="Times New Roman"/>
              </a:rPr>
              <a:t>Здоровье народа и демографическая безопасность</a:t>
            </a:r>
            <a:r>
              <a:rPr lang="ru" sz="1400" dirty="0" smtClean="0">
                <a:latin typeface="Times New Roman"/>
              </a:rPr>
              <a:t> – </a:t>
            </a:r>
            <a:r>
              <a:rPr lang="ru-RU" sz="1400" dirty="0" smtClean="0">
                <a:latin typeface="Times New Roman"/>
              </a:rPr>
              <a:t>4 181,2 </a:t>
            </a:r>
            <a:r>
              <a:rPr lang="ru" sz="1400" dirty="0" smtClean="0">
                <a:latin typeface="Times New Roman"/>
              </a:rPr>
              <a:t>тыс. рублей;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b="1" i="1" dirty="0" smtClean="0">
                <a:latin typeface="Times New Roman"/>
              </a:rPr>
              <a:t>Охрана окружающей среды и устойчивое использование использование      природных ресурсов </a:t>
            </a:r>
            <a:r>
              <a:rPr lang="ru" sz="1400" dirty="0" smtClean="0">
                <a:latin typeface="Times New Roman"/>
              </a:rPr>
              <a:t>– 3</a:t>
            </a:r>
            <a:r>
              <a:rPr lang="ru-RU" sz="1400" dirty="0" smtClean="0">
                <a:latin typeface="Times New Roman"/>
              </a:rPr>
              <a:t>6,4</a:t>
            </a:r>
            <a:r>
              <a:rPr lang="ru" sz="1400" dirty="0" smtClean="0">
                <a:latin typeface="Times New Roman"/>
              </a:rPr>
              <a:t> тыс. рублей;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b="1" i="1" dirty="0" smtClean="0">
                <a:latin typeface="Times New Roman"/>
              </a:rPr>
              <a:t>Образование и молодежная политика </a:t>
            </a:r>
            <a:r>
              <a:rPr lang="ru" sz="1400" dirty="0" smtClean="0">
                <a:latin typeface="Times New Roman"/>
              </a:rPr>
              <a:t>– </a:t>
            </a:r>
            <a:r>
              <a:rPr lang="ru-RU" sz="1400" dirty="0" smtClean="0">
                <a:latin typeface="Times New Roman"/>
              </a:rPr>
              <a:t>8 904,2 </a:t>
            </a:r>
            <a:r>
              <a:rPr lang="ru" sz="1400" dirty="0" smtClean="0">
                <a:latin typeface="Times New Roman"/>
              </a:rPr>
              <a:t>тыс. рублей;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b="1" i="1" dirty="0" smtClean="0">
                <a:latin typeface="Times New Roman"/>
              </a:rPr>
              <a:t>Культура Беларуси </a:t>
            </a:r>
            <a:r>
              <a:rPr lang="ru" sz="1400" dirty="0" smtClean="0">
                <a:latin typeface="Times New Roman"/>
              </a:rPr>
              <a:t>– </a:t>
            </a:r>
            <a:r>
              <a:rPr lang="ru-RU" sz="1400" dirty="0" smtClean="0">
                <a:latin typeface="Times New Roman"/>
              </a:rPr>
              <a:t>1 482,5 </a:t>
            </a:r>
            <a:r>
              <a:rPr lang="ru" sz="1400" dirty="0" smtClean="0">
                <a:latin typeface="Times New Roman"/>
              </a:rPr>
              <a:t>тыс. рублей;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b="1" i="1" dirty="0" smtClean="0">
                <a:latin typeface="Times New Roman"/>
              </a:rPr>
              <a:t>Развитие физической культуры и спорта </a:t>
            </a:r>
            <a:r>
              <a:rPr lang="ru" sz="1400" dirty="0" smtClean="0">
                <a:latin typeface="Times New Roman"/>
              </a:rPr>
              <a:t>– </a:t>
            </a:r>
            <a:r>
              <a:rPr lang="ru-RU" sz="1400" dirty="0" smtClean="0">
                <a:latin typeface="Times New Roman"/>
              </a:rPr>
              <a:t>102,7</a:t>
            </a:r>
            <a:r>
              <a:rPr lang="ru" sz="1400" dirty="0" smtClean="0">
                <a:latin typeface="Times New Roman"/>
              </a:rPr>
              <a:t> тыс. рублей;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b="1" i="1" dirty="0" smtClean="0">
                <a:latin typeface="Times New Roman"/>
              </a:rPr>
              <a:t>Комфортное жилье и благоприятная среда </a:t>
            </a:r>
            <a:r>
              <a:rPr lang="ru" sz="1400" dirty="0" smtClean="0">
                <a:latin typeface="Times New Roman"/>
              </a:rPr>
              <a:t>– </a:t>
            </a:r>
            <a:r>
              <a:rPr lang="ru-RU" sz="1400" dirty="0" smtClean="0">
                <a:latin typeface="Times New Roman"/>
              </a:rPr>
              <a:t>1 550,9</a:t>
            </a:r>
            <a:r>
              <a:rPr lang="ru" sz="1400" dirty="0" smtClean="0">
                <a:latin typeface="Times New Roman"/>
              </a:rPr>
              <a:t> тыс. рублей;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b="1" i="1" dirty="0" smtClean="0">
                <a:latin typeface="Times New Roman"/>
              </a:rPr>
              <a:t>Строительство жилья  </a:t>
            </a:r>
            <a:r>
              <a:rPr lang="ru" sz="1400" dirty="0" smtClean="0">
                <a:latin typeface="Times New Roman"/>
              </a:rPr>
              <a:t>- </a:t>
            </a:r>
            <a:r>
              <a:rPr lang="ru-RU" sz="1400" dirty="0" smtClean="0">
                <a:latin typeface="Times New Roman"/>
              </a:rPr>
              <a:t>924,5</a:t>
            </a:r>
            <a:r>
              <a:rPr lang="ru" sz="1400" dirty="0" smtClean="0">
                <a:latin typeface="Times New Roman"/>
              </a:rPr>
              <a:t> тыс. рублей;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b="1" i="1" dirty="0" smtClean="0">
                <a:latin typeface="Times New Roman"/>
              </a:rPr>
              <a:t>Развитие транспортного комплекса</a:t>
            </a:r>
            <a:r>
              <a:rPr lang="ru" sz="1400" dirty="0" smtClean="0">
                <a:latin typeface="Times New Roman"/>
              </a:rPr>
              <a:t> </a:t>
            </a:r>
            <a:r>
              <a:rPr lang="en-US" sz="1400" dirty="0" smtClean="0">
                <a:latin typeface="Times New Roman"/>
              </a:rPr>
              <a:t>– </a:t>
            </a:r>
            <a:r>
              <a:rPr lang="ru-RU" sz="1400" dirty="0" smtClean="0">
                <a:latin typeface="Times New Roman"/>
              </a:rPr>
              <a:t>153,0 </a:t>
            </a:r>
            <a:r>
              <a:rPr lang="ru" sz="1400" dirty="0" smtClean="0">
                <a:latin typeface="Times New Roman"/>
              </a:rPr>
              <a:t>тыс. рублей;</a:t>
            </a:r>
          </a:p>
          <a:p>
            <a:pPr marL="25400" marR="63500" indent="444500" algn="just">
              <a:lnSpc>
                <a:spcPct val="150000"/>
              </a:lnSpc>
            </a:pPr>
            <a:r>
              <a:rPr lang="ru" sz="1400" b="1" i="1" dirty="0" smtClean="0">
                <a:latin typeface="Times New Roman"/>
              </a:rPr>
              <a:t>Программа по увековечению погибших при защите Отечества и сохранению памяти о жертвах войн </a:t>
            </a:r>
            <a:r>
              <a:rPr lang="ru" sz="1400" dirty="0" smtClean="0">
                <a:latin typeface="Times New Roman"/>
              </a:rPr>
              <a:t>– 6,0 тыс. рублей.</a:t>
            </a:r>
          </a:p>
          <a:p>
            <a:pPr marL="25400" marR="63500" indent="444500" algn="just">
              <a:spcAft>
                <a:spcPts val="1050"/>
              </a:spcAft>
            </a:pPr>
            <a:endParaRPr lang="ru" sz="1400" dirty="0" smtClean="0">
              <a:latin typeface="Times New Roman"/>
            </a:endParaRPr>
          </a:p>
          <a:p>
            <a:pPr marL="25400" marR="63500" indent="444500" algn="just">
              <a:lnSpc>
                <a:spcPts val="1728"/>
              </a:lnSpc>
              <a:spcAft>
                <a:spcPts val="1050"/>
              </a:spcAft>
            </a:pPr>
            <a:endParaRPr lang="ru" sz="1400" b="1" dirty="0" smtClean="0">
              <a:latin typeface="Times New Roman"/>
            </a:endParaRPr>
          </a:p>
          <a:p>
            <a:pPr marL="25400" marR="63500" indent="444500" algn="just">
              <a:lnSpc>
                <a:spcPts val="1728"/>
              </a:lnSpc>
              <a:spcAft>
                <a:spcPts val="1050"/>
              </a:spcAft>
            </a:pPr>
            <a:endParaRPr lang="ru" sz="1400" b="1" dirty="0" smtClean="0">
              <a:latin typeface="Times New Roman"/>
            </a:endParaRPr>
          </a:p>
          <a:p>
            <a:pPr marL="25400" marR="63500" indent="444500" algn="just">
              <a:lnSpc>
                <a:spcPts val="1728"/>
              </a:lnSpc>
              <a:spcAft>
                <a:spcPts val="1050"/>
              </a:spcAft>
            </a:pPr>
            <a:endParaRPr lang="ru" sz="1400" b="1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65" y="-1134020"/>
            <a:ext cx="6806565" cy="1782233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16" y="2495550"/>
            <a:ext cx="5593817" cy="70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6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49" y="567882"/>
            <a:ext cx="6806565" cy="890386"/>
          </a:xfrm>
        </p:spPr>
        <p:txBody>
          <a:bodyPr/>
          <a:lstStyle/>
          <a:p>
            <a:r>
              <a:rPr kumimoji="0" lang="ru-R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Структура расходов консолидированного бюджета по функциональной классификации на 2020г.,%.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75" y="2495550"/>
            <a:ext cx="5582500" cy="70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54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040" y="469392"/>
            <a:ext cx="6242304" cy="118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77800" indent="0" algn="ctr"/>
            <a:r>
              <a:rPr lang="ru" sz="1050">
                <a:latin typeface="Times New Roman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6280" y="850392"/>
            <a:ext cx="6211824" cy="61965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Оглавление</a:t>
            </a: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2" action="ppaction://hlinksldjump"/>
              </a:rPr>
              <a:t>Вступление</a:t>
            </a:r>
            <a:r>
              <a:rPr lang="ru" sz="1750" dirty="0" smtClean="0">
                <a:latin typeface="Times New Roman"/>
                <a:hlinkClick r:id="rId2" action="ppaction://hlinksldjump"/>
              </a:rPr>
              <a:t>....................................................................................3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 smtClean="0">
                <a:latin typeface="Times New Roman"/>
                <a:hlinkClick r:id="rId3" action="ppaction://hlinksldjump"/>
              </a:rPr>
              <a:t>Общая информация .....................................................................4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4" action="ppaction://hlinksldjump"/>
              </a:rPr>
              <a:t>Бюджетная система Республики Беларусь</a:t>
            </a:r>
            <a:r>
              <a:rPr lang="ru" sz="1750" dirty="0" smtClean="0">
                <a:latin typeface="Times New Roman"/>
                <a:hlinkClick r:id="rId4" action="ppaction://hlinksldjump"/>
              </a:rPr>
              <a:t>................................ 7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5" action="ppaction://hlinksldjump"/>
              </a:rPr>
              <a:t>Бюджет </a:t>
            </a:r>
            <a:r>
              <a:rPr lang="ru" sz="1750" dirty="0" smtClean="0">
                <a:latin typeface="Times New Roman"/>
                <a:hlinkClick r:id="rId5" action="ppaction://hlinksldjump"/>
              </a:rPr>
              <a:t>2020................................................................................10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 smtClean="0">
                <a:latin typeface="Times New Roman"/>
                <a:hlinkClick r:id="rId6" action="ppaction://hlinksldjump"/>
              </a:rPr>
              <a:t>Финансирование Государственных программ..........................12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 smtClean="0">
                <a:latin typeface="Times New Roman"/>
                <a:hlinkClick r:id="rId7" action="ppaction://hlinksldjump"/>
              </a:rPr>
              <a:t>Консолидированный бюджет района </a:t>
            </a:r>
            <a:r>
              <a:rPr lang="ru" sz="1750" dirty="0">
                <a:latin typeface="Times New Roman"/>
                <a:hlinkClick r:id="rId7" action="ppaction://hlinksldjump"/>
              </a:rPr>
              <a:t>на </a:t>
            </a:r>
            <a:r>
              <a:rPr lang="ru" sz="1750" dirty="0" smtClean="0">
                <a:latin typeface="Times New Roman"/>
                <a:hlinkClick r:id="rId7" action="ppaction://hlinksldjump"/>
              </a:rPr>
              <a:t>2020 год....................13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750" dirty="0" smtClean="0">
                <a:latin typeface="Times New Roman"/>
                <a:hlinkClick r:id="rId8" action="ppaction://hlinksldjump"/>
              </a:rPr>
              <a:t>Районный бюджет </a:t>
            </a:r>
            <a:r>
              <a:rPr lang="ru" sz="1750" dirty="0">
                <a:latin typeface="Times New Roman"/>
                <a:hlinkClick r:id="rId8" action="ppaction://hlinksldjump"/>
              </a:rPr>
              <a:t>на </a:t>
            </a:r>
            <a:r>
              <a:rPr lang="ru" sz="1750" dirty="0" smtClean="0">
                <a:latin typeface="Times New Roman"/>
                <a:hlinkClick r:id="rId8" action="ppaction://hlinksldjump"/>
              </a:rPr>
              <a:t>2020 год...................................................19</a:t>
            </a:r>
            <a:endParaRPr lang="ru" sz="1750" b="1" dirty="0" smtClean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 smtClean="0">
                <a:latin typeface="Times New Roman"/>
                <a:hlinkClick r:id="rId9" action="ppaction://hlinksldjump"/>
              </a:rPr>
              <a:t>Социальная </a:t>
            </a:r>
            <a:r>
              <a:rPr lang="ru" sz="1050" b="1" dirty="0">
                <a:latin typeface="Times New Roman"/>
                <a:hlinkClick r:id="rId9" action="ppaction://hlinksldjump"/>
              </a:rPr>
              <a:t>политика</a:t>
            </a:r>
            <a:r>
              <a:rPr lang="ru" sz="1050" b="1" dirty="0" smtClean="0">
                <a:latin typeface="Times New Roman"/>
                <a:hlinkClick r:id="rId9" action="ppaction://hlinksldjump"/>
              </a:rPr>
              <a:t>.....................................................................................................................................21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0" action="ppaction://hlinksldjump"/>
              </a:rPr>
              <a:t>Здравоохранение</a:t>
            </a:r>
            <a:r>
              <a:rPr lang="ru" sz="1050" b="1" dirty="0" smtClean="0">
                <a:latin typeface="Times New Roman"/>
                <a:hlinkClick r:id="rId10" action="ppaction://hlinksldjump"/>
              </a:rPr>
              <a:t>..............................................................................................................................................23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1" action="ppaction://hlinksldjump"/>
              </a:rPr>
              <a:t>Образование......................................................................................................................................................</a:t>
            </a:r>
            <a:r>
              <a:rPr lang="ru" sz="1050" b="1" dirty="0" smtClean="0">
                <a:latin typeface="Times New Roman"/>
                <a:hlinkClick r:id="rId11" action="ppaction://hlinksldjump"/>
              </a:rPr>
              <a:t>24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2" action="ppaction://hlinksldjump"/>
              </a:rPr>
              <a:t>Культура и средства массовой информации</a:t>
            </a:r>
            <a:r>
              <a:rPr lang="ru" sz="1050" b="1" dirty="0" smtClean="0">
                <a:latin typeface="Times New Roman"/>
                <a:hlinkClick r:id="rId12" action="ppaction://hlinksldjump"/>
              </a:rPr>
              <a:t>..............................................................................................25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 smtClean="0">
                <a:latin typeface="Times New Roman"/>
                <a:hlinkClick r:id="rId13" action="ppaction://hlinksldjump"/>
              </a:rPr>
              <a:t>Физическая </a:t>
            </a:r>
            <a:r>
              <a:rPr lang="ru" sz="1050" b="1" dirty="0">
                <a:latin typeface="Times New Roman"/>
                <a:hlinkClick r:id="rId13" action="ppaction://hlinksldjump"/>
              </a:rPr>
              <a:t>культура и спорт</a:t>
            </a:r>
            <a:r>
              <a:rPr lang="ru" sz="1050" b="1" dirty="0" smtClean="0">
                <a:latin typeface="Times New Roman"/>
                <a:hlinkClick r:id="rId13" action="ppaction://hlinksldjump"/>
              </a:rPr>
              <a:t>.......................................................................................................................26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 smtClean="0">
                <a:latin typeface="Times New Roman"/>
                <a:hlinkClick r:id="rId14" action="ppaction://hlinksldjump"/>
              </a:rPr>
              <a:t>Межбюджетные </a:t>
            </a:r>
            <a:r>
              <a:rPr lang="ru" sz="1050" b="1" dirty="0">
                <a:latin typeface="Times New Roman"/>
                <a:hlinkClick r:id="rId14" action="ppaction://hlinksldjump"/>
              </a:rPr>
              <a:t>трансферты</a:t>
            </a:r>
            <a:r>
              <a:rPr lang="ru" sz="1050" b="1" dirty="0" smtClean="0">
                <a:latin typeface="Times New Roman"/>
                <a:hlinkClick r:id="rId14" action="ppaction://hlinksldjump"/>
              </a:rPr>
              <a:t>.........................................................................................................................27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 smtClean="0">
                <a:latin typeface="Times New Roman"/>
                <a:hlinkClick r:id="rId15" action="ppaction://hlinksldjump"/>
              </a:rPr>
              <a:t>Жилищно-коммунальные услуги и жилищное  строительство..............................................................28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6" action="ppaction://hlinksldjump"/>
              </a:rPr>
              <a:t>Национальная экономика</a:t>
            </a:r>
            <a:r>
              <a:rPr lang="ru" sz="1050" b="1" dirty="0" smtClean="0">
                <a:latin typeface="Times New Roman"/>
                <a:hlinkClick r:id="rId16" action="ppaction://hlinksldjump"/>
              </a:rPr>
              <a:t>...............................................................................................................................30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 smtClean="0">
                <a:latin typeface="Times New Roman"/>
                <a:hlinkClick r:id="rId17" action="ppaction://hlinksldjump"/>
              </a:rPr>
              <a:t>Сельское хозяйство...........................................................................................................................................31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  <a:spcAft>
                <a:spcPts val="210"/>
              </a:spcAft>
            </a:pPr>
            <a:r>
              <a:rPr lang="ru" sz="1050" b="1" dirty="0" smtClean="0">
                <a:latin typeface="Times New Roman"/>
                <a:hlinkClick r:id="rId18" action="ppaction://hlinksldjump"/>
              </a:rPr>
              <a:t>Долг органов местного управления и самоуправления............................................................................32</a:t>
            </a:r>
            <a:endParaRPr lang="ru" sz="1050" b="1" dirty="0">
              <a:latin typeface="Times New Roman"/>
            </a:endParaRPr>
          </a:p>
          <a:p>
            <a:pPr indent="0"/>
            <a:r>
              <a:rPr lang="ru" sz="1750" dirty="0" smtClean="0">
                <a:latin typeface="Times New Roman"/>
                <a:hlinkClick r:id="rId19" action="ppaction://hlinksldjump"/>
              </a:rPr>
              <a:t>Сельские </a:t>
            </a:r>
            <a:r>
              <a:rPr lang="ru" sz="1750" dirty="0">
                <a:latin typeface="Times New Roman"/>
                <a:hlinkClick r:id="rId19" action="ppaction://hlinksldjump"/>
              </a:rPr>
              <a:t>бюджеты на </a:t>
            </a:r>
            <a:r>
              <a:rPr lang="ru" sz="1750" dirty="0" smtClean="0">
                <a:latin typeface="Times New Roman"/>
                <a:hlinkClick r:id="rId19" action="ppaction://hlinksldjump"/>
              </a:rPr>
              <a:t>2020 </a:t>
            </a:r>
            <a:r>
              <a:rPr lang="ru" sz="1750" dirty="0">
                <a:latin typeface="Times New Roman"/>
                <a:hlinkClick r:id="rId19" action="ppaction://hlinksldjump"/>
              </a:rPr>
              <a:t>год</a:t>
            </a:r>
            <a:r>
              <a:rPr lang="ru" sz="1750" dirty="0" smtClean="0">
                <a:latin typeface="Times New Roman"/>
                <a:hlinkClick r:id="rId19" action="ppaction://hlinksldjump"/>
              </a:rPr>
              <a:t>.................................................  33</a:t>
            </a:r>
            <a:endParaRPr lang="ru" sz="175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0480" y="469392"/>
            <a:ext cx="16459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16</a:t>
            </a:r>
          </a:p>
          <a:p>
            <a:pPr marL="12700" indent="0"/>
            <a:endParaRPr lang="ru" sz="1050" dirty="0"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183" y="738188"/>
            <a:ext cx="6446520" cy="97925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консолидированного бюджета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консолидированном бюджете района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расходы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11-ти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государственных программ составят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81,9%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81,0%,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87,3%, в 2017 г.- 86,2%).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Общий объем финансирования государственных программ из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консолидированного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составит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18 693,4 тыс. рублей.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При формировании расходов бюджета на 2020 год учтено распределение расходов между уровнями бюджетной системы в соответствии со статьями 45-46 Бюджетного кодекса.</a:t>
            </a:r>
            <a:endParaRPr lang="ru-RU" sz="1100" dirty="0">
              <a:latin typeface="Times New Roman"/>
              <a:ea typeface="Times New Roman"/>
            </a:endParaRPr>
          </a:p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статье 94 Бюджетного кодекса Министерством финансов Республики Беларусь при определении объема дотаций (нормативов отчислений от республиканских налогов, сборов (пошлин), утвержденных Законом о бюджете на очередной финансовый год, и с учетом прогнозируемого объема доходов определена величина первоочередных расходов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(на выплату заработной платы с учетом начислений на нее, трансфертов населению, на оплату коммунальных услуг, продуктов питания, лекарственных средств и изделий медицинского назначения, субсидирование жилищно-коммунальных и транспортных услуг, оказываемых населению, субсидии организациям, реализующим твердое топливо, топливные брикеты  дрова для населения, обслуживание долга органов местного управления и самоуправления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в размере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18 908,5 тыс. рублей (82,8%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всех расходов).</a:t>
            </a:r>
          </a:p>
          <a:p>
            <a:pPr indent="54038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При формировании расходов на оплату коммунальных услуг по бюджетным организациям учтено планируемое изменение тарифов на жилищно-коммунальные услуги для юридических лиц, оказываемые организациями системы Министерства жилищно-коммунального хозяйства,  на услуги водоснабжения, водоотведения (канализации), по теплоснабжению и горячему водоснабжению.</a:t>
            </a:r>
            <a:endParaRPr lang="ru-RU" sz="1100" dirty="0">
              <a:latin typeface="Times New Roman"/>
              <a:ea typeface="Times New Roman"/>
            </a:endParaRPr>
          </a:p>
          <a:p>
            <a:pPr indent="457200" algn="just"/>
            <a:r>
              <a:rPr lang="ru" sz="1400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расходы бюджета остаются самыми значительными. В числе важнейших социальных расходных статей - расходы на финансирование учреждений социальной сферы, образования, здравоохранения и физической культуры, спорта, культуры и средств массовой информации, социальной политики - составляют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69,6</a:t>
            </a:r>
            <a:r>
              <a:rPr lang="ru" sz="14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общего объема расходов консолидированного бюджета, что позволяет в полной мере реализовать права граждан на бесплатное образование, здравоохранение и социальные гарантии. </a:t>
            </a:r>
          </a:p>
          <a:p>
            <a:pPr indent="45720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1040" y="8186928"/>
            <a:ext cx="6416040" cy="1743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304" marR="12700" indent="444500" algn="just">
              <a:lnSpc>
                <a:spcPts val="1704"/>
              </a:lnSpc>
              <a:spcBef>
                <a:spcPts val="2100"/>
              </a:spcBef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025" y="810196"/>
            <a:ext cx="7200800" cy="90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784" marR="12700" indent="444500" algn="just">
              <a:lnSpc>
                <a:spcPts val="1704"/>
              </a:lnSpc>
            </a:pPr>
            <a:endParaRPr lang="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r>
              <a:rPr lang="ru" sz="1400" dirty="0" smtClean="0">
                <a:latin typeface="Times New Roman" pitchFamily="18" charset="0"/>
                <a:cs typeface="Times New Roman" pitchFamily="18" charset="0"/>
              </a:rPr>
              <a:t>В рамках расходов на национальную экономику, которые составляют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9,4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1400" dirty="0" smtClean="0">
                <a:latin typeface="Times New Roman" pitchFamily="18" charset="0"/>
                <a:cs typeface="Times New Roman" pitchFamily="18" charset="0"/>
              </a:rPr>
              <a:t>% от всех расходов, финансируются сельское хозяйство, отрасли транспорта, топлива и энергетики.</a:t>
            </a:r>
          </a:p>
          <a:p>
            <a:pPr marL="49784" indent="444500" algn="just">
              <a:lnSpc>
                <a:spcPts val="1704"/>
              </a:lnSpc>
            </a:pPr>
            <a:r>
              <a:rPr lang="ru" sz="1400" dirty="0" smtClean="0">
                <a:latin typeface="Times New Roman" pitchFamily="18" charset="0"/>
                <a:cs typeface="Times New Roman" pitchFamily="18" charset="0"/>
              </a:rPr>
              <a:t>На финансирование общегосударственной деятельности предусмотрено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2 214,7 </a:t>
            </a:r>
            <a:r>
              <a:rPr lang="ru" sz="1400" dirty="0" smtClean="0">
                <a:latin typeface="Times New Roman" pitchFamily="18" charset="0"/>
                <a:cs typeface="Times New Roman" pitchFamily="18" charset="0"/>
              </a:rPr>
              <a:t>тыс. рублей (9,7%) - это расходы на обслуживание государственного долга, обеспечение функционирования государственных органов.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со статьей 42 Бюджетного кодекса в составе районного бюджета сформирован резервный фонд в сумме 16,8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 (фонд финансирования расходов, связанных со стихийными бедствиями, авариями и катастрофами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5,6 тыс. рублей; резервный фонд райисполкома – 11,2 тыс. рублей). В целях концентрации средств на финансирование жилищного строительства предусматриваются межбюджетные трансферты областному бюджету в сумме 880,0 тыс. рублей (доходы от приватизации жилья). Для обеспечения источниками запланированных расходов из районного бюджета предусматриваются трансферты нижестоящим бюджетам в сумме 40,2 тыс. рублей, в том числе: дотации – 40,2 тыс. рублей.</a:t>
            </a:r>
          </a:p>
          <a:p>
            <a:pPr marL="49784" indent="444500" algn="just">
              <a:lnSpc>
                <a:spcPts val="1704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бюджета района в сфере жилищно-коммунальных услуг и жилищного строительства, занимающие 11,1% в общем объеме расходов, будут направлены на жилищное строительство, жилищно-коммунальное хозяйство, благоустройство населенных пунктов, другие вопросы в области жилищно-коммунальных услуг.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49784" indent="444500" algn="just">
              <a:lnSpc>
                <a:spcPts val="1704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9784" indent="444500" algn="just">
              <a:lnSpc>
                <a:spcPts val="1704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49784" indent="444500" algn="just">
              <a:lnSpc>
                <a:spcPts val="1704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9784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7409" y="234132"/>
            <a:ext cx="3600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050" dirty="0" smtClean="0">
                <a:latin typeface="Times New Roman"/>
              </a:rPr>
              <a:t>17</a:t>
            </a:r>
            <a:endParaRPr lang="ru-RU" sz="105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836495"/>
              </p:ext>
            </p:extLst>
          </p:nvPr>
        </p:nvGraphicFramePr>
        <p:xfrm>
          <a:off x="-323031" y="361090"/>
          <a:ext cx="802989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41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49" y="882204"/>
            <a:ext cx="6806565" cy="1782233"/>
          </a:xfrm>
        </p:spPr>
        <p:txBody>
          <a:bodyPr>
            <a:normAutofit/>
          </a:bodyPr>
          <a:lstStyle/>
          <a:p>
            <a:pPr algn="ctr"/>
            <a:r>
              <a:rPr lang="ru-RU" sz="31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br>
              <a:rPr lang="ru-RU" sz="31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отраслей народного хозяйства, % </a:t>
            </a:r>
            <a:endParaRPr lang="ru-RU" sz="3100" b="1" i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733525"/>
              </p:ext>
            </p:extLst>
          </p:nvPr>
        </p:nvGraphicFramePr>
        <p:xfrm>
          <a:off x="397049" y="1962324"/>
          <a:ext cx="7000337" cy="839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93393" y="306140"/>
            <a:ext cx="3193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 smtClean="0">
                <a:latin typeface="Times New Roman"/>
              </a:rPr>
              <a:t>18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5244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0480" y="469392"/>
            <a:ext cx="16459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19</a:t>
            </a:r>
            <a:endParaRPr lang="ru" sz="105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232" y="835152"/>
            <a:ext cx="6403848" cy="3350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 algn="just">
              <a:spcAft>
                <a:spcPts val="1470"/>
              </a:spcAft>
            </a:pPr>
            <a:r>
              <a:rPr lang="ru" sz="1850" b="1" dirty="0" smtClean="0">
                <a:solidFill>
                  <a:srgbClr val="0070C0"/>
                </a:solidFill>
                <a:latin typeface="Times New Roman"/>
              </a:rPr>
              <a:t>Районный </a:t>
            </a: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бюджет на </a:t>
            </a:r>
            <a:r>
              <a:rPr lang="ru" sz="1850" b="1" dirty="0" smtClean="0">
                <a:solidFill>
                  <a:srgbClr val="0070C0"/>
                </a:solidFill>
                <a:latin typeface="Times New Roman"/>
              </a:rPr>
              <a:t>2020 год</a:t>
            </a:r>
          </a:p>
          <a:p>
            <a:pPr indent="450000"/>
            <a:r>
              <a:rPr lang="ru" sz="1400" dirty="0" smtClean="0">
                <a:latin typeface="Times New Roman"/>
              </a:rPr>
              <a:t>Районный бюджет на 2020 год сформирован с профицитом.</a:t>
            </a:r>
            <a:endParaRPr lang="ru" sz="1400" dirty="0">
              <a:latin typeface="Times New Roman"/>
            </a:endParaRPr>
          </a:p>
          <a:p>
            <a:pPr marR="12700" indent="450000"/>
            <a:r>
              <a:rPr lang="ru" sz="1400" dirty="0" smtClean="0">
                <a:latin typeface="Times New Roman"/>
              </a:rPr>
              <a:t>Доходы запланированы </a:t>
            </a:r>
            <a:r>
              <a:rPr lang="ru" sz="1400" dirty="0">
                <a:latin typeface="Times New Roman"/>
              </a:rPr>
              <a:t>в сумме </a:t>
            </a:r>
            <a:r>
              <a:rPr lang="ru-RU" sz="1400" dirty="0" smtClean="0">
                <a:latin typeface="Times New Roman"/>
              </a:rPr>
              <a:t>22 437,3 </a:t>
            </a:r>
            <a:r>
              <a:rPr lang="ru" sz="1400" dirty="0" smtClean="0">
                <a:latin typeface="Times New Roman"/>
              </a:rPr>
              <a:t>тыс. </a:t>
            </a:r>
            <a:r>
              <a:rPr lang="ru-RU" sz="1400" dirty="0">
                <a:latin typeface="Times New Roman"/>
              </a:rPr>
              <a:t>р</a:t>
            </a:r>
            <a:r>
              <a:rPr lang="ru" sz="1400" dirty="0" smtClean="0">
                <a:latin typeface="Times New Roman"/>
              </a:rPr>
              <a:t>ублей, расходы – 22 437,3 тыс. </a:t>
            </a:r>
            <a:r>
              <a:rPr lang="ru-RU" sz="1400" dirty="0">
                <a:latin typeface="Times New Roman"/>
              </a:rPr>
              <a:t>р</a:t>
            </a:r>
            <a:r>
              <a:rPr lang="ru" sz="1400" dirty="0" smtClean="0">
                <a:latin typeface="Times New Roman"/>
              </a:rPr>
              <a:t>ублей</a:t>
            </a:r>
            <a:r>
              <a:rPr lang="ru" sz="1400" dirty="0">
                <a:latin typeface="Times New Roman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4876" y="1962324"/>
            <a:ext cx="6382512" cy="15841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 общем объеме доходов </a:t>
            </a:r>
            <a:r>
              <a:rPr lang="ru" sz="1400" dirty="0" smtClean="0">
                <a:latin typeface="Times New Roman"/>
              </a:rPr>
              <a:t>районного </a:t>
            </a:r>
            <a:r>
              <a:rPr lang="ru" sz="1400" dirty="0">
                <a:latin typeface="Times New Roman"/>
              </a:rPr>
              <a:t>бюджета на </a:t>
            </a:r>
            <a:r>
              <a:rPr lang="ru" sz="1400" dirty="0" smtClean="0">
                <a:latin typeface="Times New Roman"/>
              </a:rPr>
              <a:t>2020 </a:t>
            </a:r>
            <a:r>
              <a:rPr lang="ru" sz="1400" dirty="0">
                <a:latin typeface="Times New Roman"/>
              </a:rPr>
              <a:t>год предусмотрены: налоговые доходы </a:t>
            </a:r>
            <a:r>
              <a:rPr lang="ru" sz="1400" dirty="0" smtClean="0">
                <a:latin typeface="Times New Roman"/>
              </a:rPr>
              <a:t>– </a:t>
            </a:r>
            <a:r>
              <a:rPr lang="ru-RU" sz="1400" dirty="0" smtClean="0">
                <a:latin typeface="Times New Roman"/>
              </a:rPr>
              <a:t>4 864,3 </a:t>
            </a:r>
            <a:r>
              <a:rPr lang="ru" sz="1400" dirty="0" smtClean="0">
                <a:latin typeface="Times New Roman"/>
              </a:rPr>
              <a:t>тыс. </a:t>
            </a:r>
            <a:r>
              <a:rPr lang="ru" sz="1400" dirty="0">
                <a:latin typeface="Times New Roman"/>
              </a:rPr>
              <a:t>рублей, неналоговые </a:t>
            </a:r>
            <a:r>
              <a:rPr lang="ru" sz="1400" dirty="0" smtClean="0">
                <a:latin typeface="Times New Roman"/>
              </a:rPr>
              <a:t>доходы – </a:t>
            </a:r>
            <a:r>
              <a:rPr lang="ru-RU" sz="1400" dirty="0" smtClean="0">
                <a:latin typeface="Times New Roman"/>
              </a:rPr>
              <a:t>695,4</a:t>
            </a:r>
            <a:r>
              <a:rPr lang="ru" sz="1400" dirty="0" smtClean="0">
                <a:latin typeface="Times New Roman"/>
              </a:rPr>
              <a:t> тыс. </a:t>
            </a:r>
            <a:r>
              <a:rPr lang="ru" sz="1400" dirty="0">
                <a:latin typeface="Times New Roman"/>
              </a:rPr>
              <a:t>рублей, безвозмездные поступления </a:t>
            </a:r>
            <a:r>
              <a:rPr lang="ru" sz="1400" dirty="0" smtClean="0">
                <a:latin typeface="Times New Roman"/>
              </a:rPr>
              <a:t>– </a:t>
            </a:r>
            <a:r>
              <a:rPr lang="ru-RU" sz="1400" dirty="0" smtClean="0">
                <a:latin typeface="Times New Roman"/>
              </a:rPr>
              <a:t>16 877,6 </a:t>
            </a:r>
            <a:r>
              <a:rPr lang="ru" sz="1400" dirty="0" smtClean="0">
                <a:latin typeface="Times New Roman"/>
              </a:rPr>
              <a:t>тыс. рублей. </a:t>
            </a:r>
            <a:r>
              <a:rPr lang="ru" sz="1400" dirty="0" smtClean="0">
                <a:solidFill>
                  <a:prstClr val="black"/>
                </a:solidFill>
                <a:latin typeface="Times New Roman"/>
              </a:rPr>
              <a:t>Налоговые </a:t>
            </a:r>
            <a:r>
              <a:rPr lang="ru" sz="1400" dirty="0">
                <a:solidFill>
                  <a:prstClr val="black"/>
                </a:solidFill>
                <a:latin typeface="Times New Roman"/>
              </a:rPr>
              <a:t>доходы </a:t>
            </a:r>
            <a:r>
              <a:rPr lang="ru" sz="1400" dirty="0" smtClean="0">
                <a:solidFill>
                  <a:prstClr val="black"/>
                </a:solidFill>
                <a:latin typeface="Times New Roman"/>
              </a:rPr>
              <a:t>районного </a:t>
            </a:r>
            <a:r>
              <a:rPr lang="ru" sz="1400" dirty="0">
                <a:solidFill>
                  <a:prstClr val="black"/>
                </a:solidFill>
                <a:latin typeface="Times New Roman"/>
              </a:rPr>
              <a:t>бюджета на </a:t>
            </a:r>
            <a:r>
              <a:rPr lang="ru" sz="1400" dirty="0" smtClean="0">
                <a:solidFill>
                  <a:prstClr val="black"/>
                </a:solidFill>
                <a:latin typeface="Times New Roman"/>
              </a:rPr>
              <a:t>2020 </a:t>
            </a:r>
            <a:r>
              <a:rPr lang="ru" sz="1400" dirty="0">
                <a:solidFill>
                  <a:prstClr val="black"/>
                </a:solidFill>
                <a:latin typeface="Times New Roman"/>
              </a:rPr>
              <a:t>год формируются за </a:t>
            </a:r>
            <a:r>
              <a:rPr lang="ru" sz="1400" dirty="0" smtClean="0">
                <a:solidFill>
                  <a:prstClr val="black"/>
                </a:solidFill>
                <a:latin typeface="Times New Roman"/>
              </a:rPr>
              <a:t>счет подоходного налога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</a:rPr>
              <a:t>2 325,2 </a:t>
            </a:r>
            <a:r>
              <a:rPr lang="ru" sz="1400" dirty="0" smtClean="0">
                <a:solidFill>
                  <a:prstClr val="black"/>
                </a:solidFill>
                <a:latin typeface="Times New Roman"/>
              </a:rPr>
              <a:t>тыс. рублей,   налогов на собственность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</a:rPr>
              <a:t>414,8 </a:t>
            </a:r>
            <a:r>
              <a:rPr lang="ru" sz="1400" dirty="0" smtClean="0">
                <a:solidFill>
                  <a:prstClr val="black"/>
                </a:solidFill>
                <a:latin typeface="Times New Roman"/>
              </a:rPr>
              <a:t>тыс. рублей, налога </a:t>
            </a:r>
            <a:r>
              <a:rPr lang="ru" sz="1400" dirty="0">
                <a:solidFill>
                  <a:prstClr val="black"/>
                </a:solidFill>
                <a:latin typeface="Times New Roman"/>
              </a:rPr>
              <a:t>на добавленную стоимость </a:t>
            </a:r>
            <a:r>
              <a:rPr lang="ru" sz="1400" dirty="0" smtClean="0">
                <a:solidFill>
                  <a:prstClr val="black"/>
                </a:solidFill>
                <a:latin typeface="Times New Roman"/>
              </a:rPr>
              <a:t>–    1 411,9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" sz="1400" dirty="0" smtClean="0">
                <a:solidFill>
                  <a:prstClr val="black"/>
                </a:solidFill>
                <a:latin typeface="Times New Roman"/>
              </a:rPr>
              <a:t>тыс. </a:t>
            </a:r>
            <a:r>
              <a:rPr lang="ru" sz="1400" dirty="0">
                <a:solidFill>
                  <a:prstClr val="black"/>
                </a:solidFill>
                <a:latin typeface="Times New Roman"/>
              </a:rPr>
              <a:t>рублей</a:t>
            </a:r>
            <a:r>
              <a:rPr lang="ru" sz="1400" dirty="0" smtClean="0">
                <a:solidFill>
                  <a:prstClr val="black"/>
                </a:solidFill>
                <a:latin typeface="Times New Roman"/>
              </a:rPr>
              <a:t>,</a:t>
            </a:r>
            <a:r>
              <a:rPr lang="ru" sz="1400" dirty="0" smtClean="0">
                <a:latin typeface="Times New Roman"/>
              </a:rPr>
              <a:t> </a:t>
            </a:r>
            <a:r>
              <a:rPr lang="ru" sz="1400" dirty="0">
                <a:latin typeface="Times New Roman"/>
              </a:rPr>
              <a:t>иные налоговые доходы </a:t>
            </a:r>
            <a:r>
              <a:rPr lang="ru" sz="1400" dirty="0" smtClean="0">
                <a:latin typeface="Times New Roman"/>
              </a:rPr>
              <a:t>– </a:t>
            </a:r>
            <a:r>
              <a:rPr lang="ru-RU" sz="1400" dirty="0" smtClean="0">
                <a:latin typeface="Times New Roman"/>
              </a:rPr>
              <a:t>695,4 </a:t>
            </a:r>
            <a:r>
              <a:rPr lang="ru" sz="1400" dirty="0" smtClean="0">
                <a:latin typeface="Times New Roman"/>
              </a:rPr>
              <a:t>тыс. </a:t>
            </a:r>
            <a:r>
              <a:rPr lang="ru" sz="1400" dirty="0">
                <a:latin typeface="Times New Roman"/>
              </a:rPr>
              <a:t>рублей</a:t>
            </a:r>
            <a:r>
              <a:rPr lang="ru" sz="1400" dirty="0" smtClean="0">
                <a:latin typeface="Times New Roman"/>
              </a:rPr>
              <a:t>.</a:t>
            </a:r>
          </a:p>
          <a:p>
            <a:pPr indent="457200" algn="just">
              <a:lnSpc>
                <a:spcPts val="1728"/>
              </a:lnSpc>
            </a:pPr>
            <a:endParaRPr lang="ru" sz="1400" dirty="0">
              <a:latin typeface="Times New Roman"/>
            </a:endParaRPr>
          </a:p>
          <a:p>
            <a:pPr indent="457200" algn="ctr">
              <a:lnSpc>
                <a:spcPts val="1728"/>
              </a:lnSpc>
            </a:pPr>
            <a:endParaRPr lang="ru" sz="1600" i="1" dirty="0" smtClean="0">
              <a:latin typeface="Times New Roman"/>
            </a:endParaRPr>
          </a:p>
          <a:p>
            <a:pPr indent="457200" algn="ctr">
              <a:lnSpc>
                <a:spcPts val="1728"/>
              </a:lnSpc>
            </a:pPr>
            <a:endParaRPr lang="ru" sz="1600" i="1" dirty="0">
              <a:latin typeface="Times New Roman"/>
            </a:endParaRPr>
          </a:p>
          <a:p>
            <a:pPr algn="r">
              <a:lnSpc>
                <a:spcPts val="1728"/>
              </a:lnSpc>
            </a:pPr>
            <a:endParaRPr lang="ru" sz="1400" dirty="0">
              <a:latin typeface="Times New Roman"/>
            </a:endParaRPr>
          </a:p>
          <a:p>
            <a:pPr indent="0" algn="r">
              <a:lnSpc>
                <a:spcPts val="1728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280" y="5516880"/>
            <a:ext cx="546811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28"/>
              </a:lnSpc>
            </a:pPr>
            <a:r>
              <a:rPr lang="ru" sz="1400" dirty="0" smtClean="0">
                <a:latin typeface="Times New Roman"/>
              </a:rPr>
              <a:t>-</a:t>
            </a:r>
            <a:endParaRPr lang="ru" sz="14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2376" y="5736336"/>
            <a:ext cx="6391656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31800" algn="just">
              <a:lnSpc>
                <a:spcPts val="1728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2376" y="6391656"/>
            <a:ext cx="6382512" cy="3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28"/>
              </a:lnSpc>
              <a:spcAft>
                <a:spcPts val="63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0492" y="8659068"/>
            <a:ext cx="6403848" cy="429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57200" algn="just">
              <a:lnSpc>
                <a:spcPts val="1728"/>
              </a:lnSpc>
              <a:spcBef>
                <a:spcPts val="630"/>
              </a:spcBef>
            </a:pPr>
            <a:r>
              <a:rPr lang="ru" sz="1400" dirty="0">
                <a:latin typeface="Times New Roman"/>
              </a:rPr>
              <a:t>Неналоговые доходы в </a:t>
            </a:r>
            <a:r>
              <a:rPr lang="ru" sz="1400" dirty="0" smtClean="0">
                <a:latin typeface="Times New Roman"/>
              </a:rPr>
              <a:t>районном </a:t>
            </a:r>
            <a:r>
              <a:rPr lang="ru" sz="1400" dirty="0">
                <a:latin typeface="Times New Roman"/>
              </a:rPr>
              <a:t>бюджете на </a:t>
            </a:r>
            <a:r>
              <a:rPr lang="ru" sz="1400" dirty="0" smtClean="0">
                <a:latin typeface="Times New Roman"/>
              </a:rPr>
              <a:t>2020 </a:t>
            </a:r>
            <a:r>
              <a:rPr lang="ru" sz="1400" dirty="0">
                <a:latin typeface="Times New Roman"/>
              </a:rPr>
              <a:t>год составят </a:t>
            </a:r>
            <a:r>
              <a:rPr lang="ru-RU" sz="1400" dirty="0" smtClean="0">
                <a:latin typeface="Times New Roman"/>
              </a:rPr>
              <a:t>695,4 </a:t>
            </a:r>
            <a:r>
              <a:rPr lang="ru" sz="1400" dirty="0" smtClean="0">
                <a:latin typeface="Times New Roman"/>
              </a:rPr>
              <a:t>тыс. </a:t>
            </a:r>
            <a:r>
              <a:rPr lang="ru" sz="1400" dirty="0">
                <a:latin typeface="Times New Roman"/>
              </a:rPr>
              <a:t>рублей </a:t>
            </a:r>
            <a:r>
              <a:rPr lang="ru" sz="1400" dirty="0" smtClean="0">
                <a:latin typeface="Times New Roman"/>
              </a:rPr>
              <a:t>и включают доходы от использования имущества, находящегося в </a:t>
            </a:r>
            <a:r>
              <a:rPr lang="ru" sz="1400" dirty="0">
                <a:latin typeface="Times New Roman"/>
              </a:rPr>
              <a:t>государственной </a:t>
            </a:r>
            <a:r>
              <a:rPr lang="ru" sz="1400" dirty="0" smtClean="0">
                <a:latin typeface="Times New Roman"/>
              </a:rPr>
              <a:t>собственности – 21,4 </a:t>
            </a:r>
            <a:r>
              <a:rPr lang="ru" sz="1400" dirty="0">
                <a:latin typeface="Times New Roman"/>
              </a:rPr>
              <a:t>тыс. рублей, доходы от осуществления приносящей доходы деятельности – </a:t>
            </a:r>
            <a:r>
              <a:rPr lang="ru" sz="1400" dirty="0" smtClean="0">
                <a:latin typeface="Times New Roman"/>
              </a:rPr>
              <a:t>526,3 </a:t>
            </a:r>
            <a:r>
              <a:rPr lang="ru" sz="1400" dirty="0">
                <a:latin typeface="Times New Roman"/>
              </a:rPr>
              <a:t>тыс. рублей, штрафы, удержания – </a:t>
            </a:r>
            <a:r>
              <a:rPr lang="ru" sz="1400" dirty="0" smtClean="0">
                <a:latin typeface="Times New Roman"/>
              </a:rPr>
              <a:t>67,7 тыс</a:t>
            </a:r>
            <a:r>
              <a:rPr lang="ru" sz="1400" dirty="0">
                <a:latin typeface="Times New Roman"/>
              </a:rPr>
              <a:t>. рублей, прочие неналоговые доходы – </a:t>
            </a:r>
            <a:r>
              <a:rPr lang="ru" sz="1400" dirty="0" smtClean="0">
                <a:latin typeface="Times New Roman"/>
              </a:rPr>
              <a:t>80,0 </a:t>
            </a:r>
            <a:r>
              <a:rPr lang="ru" sz="1400" dirty="0">
                <a:latin typeface="Times New Roman"/>
              </a:rPr>
              <a:t>тыс. рублей.</a:t>
            </a:r>
          </a:p>
          <a:p>
            <a:pPr marL="12700" marR="12700" indent="457200" algn="just">
              <a:lnSpc>
                <a:spcPts val="1728"/>
              </a:lnSpc>
              <a:spcBef>
                <a:spcPts val="630"/>
              </a:spcBef>
            </a:pPr>
            <a:endParaRPr lang="ru" sz="1400" dirty="0"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37388" y="962480"/>
            <a:ext cx="1890712" cy="2979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31800" algn="just">
              <a:lnSpc>
                <a:spcPts val="1728"/>
              </a:lnSpc>
            </a:pPr>
            <a:r>
              <a:rPr lang="ru" sz="1400" dirty="0" smtClean="0">
                <a:solidFill>
                  <a:prstClr val="black"/>
                </a:solidFill>
                <a:latin typeface="Times New Roman"/>
              </a:rPr>
              <a:t>-</a:t>
            </a:r>
            <a:endParaRPr lang="ru" sz="1400" dirty="0">
              <a:solidFill>
                <a:prstClr val="black"/>
              </a:solidFill>
              <a:latin typeface="Times New Roman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0370793"/>
              </p:ext>
            </p:extLst>
          </p:nvPr>
        </p:nvGraphicFramePr>
        <p:xfrm>
          <a:off x="802069" y="3690516"/>
          <a:ext cx="6315011" cy="456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0480" y="469392"/>
            <a:ext cx="16154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20</a:t>
            </a:r>
            <a:endParaRPr lang="ru" sz="105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5424" y="826008"/>
            <a:ext cx="638556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728"/>
              </a:lnSpc>
              <a:spcAft>
                <a:spcPts val="63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800100"/>
            <a:ext cx="6205728" cy="3322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933700" algn="ctr">
              <a:lnSpc>
                <a:spcPts val="1632"/>
              </a:lnSpc>
            </a:pPr>
            <a:r>
              <a:rPr lang="ru" sz="1600" i="1" dirty="0" smtClean="0">
                <a:latin typeface="Times New Roman"/>
              </a:rPr>
              <a:t>Структура неналоговых доходов </a:t>
            </a:r>
            <a:r>
              <a:rPr lang="ru" sz="1600" b="1" i="1" dirty="0" smtClean="0">
                <a:latin typeface="Times New Roman"/>
              </a:rPr>
              <a:t>районного </a:t>
            </a:r>
            <a:r>
              <a:rPr lang="ru" sz="1600" b="1" i="1" dirty="0">
                <a:latin typeface="Times New Roman"/>
              </a:rPr>
              <a:t>бюджета </a:t>
            </a:r>
            <a:r>
              <a:rPr lang="ru" sz="1600" i="1" dirty="0">
                <a:latin typeface="Times New Roman"/>
              </a:rPr>
              <a:t>на </a:t>
            </a:r>
            <a:r>
              <a:rPr lang="ru" sz="1600" i="1" dirty="0" smtClean="0">
                <a:latin typeface="Times New Roman"/>
              </a:rPr>
              <a:t>2020 </a:t>
            </a:r>
            <a:r>
              <a:rPr lang="ru" sz="1600" i="1" dirty="0">
                <a:latin typeface="Times New Roman"/>
              </a:rPr>
              <a:t>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3073" y="4482604"/>
            <a:ext cx="6519247" cy="1800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08000" indent="0" algn="just">
              <a:lnSpc>
                <a:spcPts val="1728"/>
              </a:lnSpc>
              <a:spcBef>
                <a:spcPts val="2940"/>
              </a:spcBef>
            </a:pPr>
            <a:r>
              <a:rPr lang="ru" sz="1400" dirty="0" smtClean="0">
                <a:latin typeface="Times New Roman"/>
              </a:rPr>
              <a:t>В </a:t>
            </a:r>
            <a:r>
              <a:rPr lang="ru" sz="1400" dirty="0">
                <a:latin typeface="Times New Roman"/>
              </a:rPr>
              <a:t>функциональной структуре расходов </a:t>
            </a:r>
            <a:r>
              <a:rPr lang="ru" sz="1400" dirty="0" smtClean="0">
                <a:latin typeface="Times New Roman"/>
              </a:rPr>
              <a:t>районного бюджета на 2020 </a:t>
            </a:r>
            <a:r>
              <a:rPr lang="ru" sz="1400" dirty="0">
                <a:latin typeface="Times New Roman"/>
              </a:rPr>
              <a:t>год предусмотрены расходы на: общегосударственную деятельность, </a:t>
            </a:r>
            <a:r>
              <a:rPr lang="ru" sz="1400" dirty="0" smtClean="0">
                <a:latin typeface="Times New Roman"/>
              </a:rPr>
              <a:t>национальную оборону, национальную </a:t>
            </a:r>
            <a:r>
              <a:rPr lang="ru" sz="1400" dirty="0">
                <a:latin typeface="Times New Roman"/>
              </a:rPr>
              <a:t>экономику, </a:t>
            </a:r>
            <a:r>
              <a:rPr lang="ru" sz="1400" dirty="0" smtClean="0">
                <a:latin typeface="Times New Roman"/>
              </a:rPr>
              <a:t>охрану окружающей </a:t>
            </a:r>
            <a:r>
              <a:rPr lang="ru" sz="1400" dirty="0">
                <a:latin typeface="Times New Roman"/>
              </a:rPr>
              <a:t>среды, жилищно-коммунальные услуги и жилищное </a:t>
            </a:r>
            <a:r>
              <a:rPr lang="ru" sz="1400" dirty="0" smtClean="0">
                <a:latin typeface="Times New Roman"/>
              </a:rPr>
              <a:t>строительство, здравоохранение</a:t>
            </a:r>
            <a:r>
              <a:rPr lang="ru" sz="1400" dirty="0">
                <a:latin typeface="Times New Roman"/>
              </a:rPr>
              <a:t>, образование, физическую культуру, спорт, культуру и средства массовой </a:t>
            </a:r>
            <a:r>
              <a:rPr lang="ru" sz="1400" dirty="0" smtClean="0">
                <a:latin typeface="Times New Roman"/>
              </a:rPr>
              <a:t>информации, социальную </a:t>
            </a:r>
            <a:r>
              <a:rPr lang="ru" sz="1400" dirty="0">
                <a:latin typeface="Times New Roman"/>
              </a:rPr>
              <a:t>политику.</a:t>
            </a:r>
          </a:p>
          <a:p>
            <a:pPr marL="25400" indent="0" algn="ctr">
              <a:lnSpc>
                <a:spcPts val="1728"/>
              </a:lnSpc>
            </a:pPr>
            <a:endParaRPr lang="ru" sz="1600" i="1" dirty="0" smtClean="0">
              <a:latin typeface="Times New Roman"/>
            </a:endParaRPr>
          </a:p>
          <a:p>
            <a:pPr marL="25400" indent="0" algn="ctr">
              <a:lnSpc>
                <a:spcPts val="1728"/>
              </a:lnSpc>
            </a:pPr>
            <a:r>
              <a:rPr lang="ru" sz="1600" i="1" dirty="0" smtClean="0">
                <a:latin typeface="Times New Roman"/>
              </a:rPr>
              <a:t>Расходы </a:t>
            </a:r>
            <a:r>
              <a:rPr lang="ru" sz="1600" b="1" i="1" dirty="0" smtClean="0">
                <a:latin typeface="Times New Roman"/>
              </a:rPr>
              <a:t>районного </a:t>
            </a:r>
            <a:r>
              <a:rPr lang="ru" sz="1600" b="1" i="1" dirty="0">
                <a:latin typeface="Times New Roman"/>
              </a:rPr>
              <a:t>бюджета </a:t>
            </a:r>
            <a:r>
              <a:rPr lang="ru" sz="1600" i="1" dirty="0">
                <a:latin typeface="Times New Roman"/>
              </a:rPr>
              <a:t>на </a:t>
            </a:r>
            <a:r>
              <a:rPr lang="ru" sz="1600" i="1" dirty="0" smtClean="0">
                <a:latin typeface="Times New Roman"/>
              </a:rPr>
              <a:t>2020 </a:t>
            </a:r>
            <a:r>
              <a:rPr lang="ru" sz="1600" i="1" dirty="0">
                <a:latin typeface="Times New Roman"/>
              </a:rPr>
              <a:t>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1520" y="6870192"/>
            <a:ext cx="3188208" cy="746760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R="939800" indent="0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Общегосударственная деятельность Национальная </a:t>
            </a:r>
            <a:r>
              <a:rPr lang="ru" sz="1050" b="1" dirty="0" smtClean="0">
                <a:latin typeface="Times New Roman"/>
              </a:rPr>
              <a:t>оборона</a:t>
            </a:r>
            <a:endParaRPr lang="ru" sz="1050" b="1" dirty="0"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1520" y="7757160"/>
            <a:ext cx="3188208" cy="1825752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63500" indent="0" algn="just"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Национальная экономика</a:t>
            </a:r>
          </a:p>
          <a:p>
            <a:pPr marL="63500" indent="0" algn="just"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Охрана окружающей среды</a:t>
            </a:r>
          </a:p>
          <a:p>
            <a:pPr marL="63500" marR="63500" indent="0">
              <a:lnSpc>
                <a:spcPts val="1296"/>
              </a:lnSpc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Жилищно-коммунальные услуги и жилищное строительство</a:t>
            </a:r>
          </a:p>
          <a:p>
            <a:pPr marL="63500" indent="0"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Здравоохранение</a:t>
            </a:r>
          </a:p>
          <a:p>
            <a:pPr marL="63500" marR="63500" indent="0">
              <a:lnSpc>
                <a:spcPts val="1272"/>
              </a:lnSpc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Физическая культура, спорт, культура и средства массовой информации</a:t>
            </a:r>
          </a:p>
          <a:p>
            <a:pPr marL="63500" indent="0"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Образование</a:t>
            </a:r>
          </a:p>
          <a:p>
            <a:pPr marL="63500" indent="0"/>
            <a:r>
              <a:rPr lang="ru" sz="1050" b="1" dirty="0">
                <a:latin typeface="Times New Roman"/>
              </a:rPr>
              <a:t>Социальная политика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42688" y="6870192"/>
            <a:ext cx="633984" cy="746760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38100" indent="0">
              <a:spcAft>
                <a:spcPts val="630"/>
              </a:spcAft>
            </a:pPr>
            <a:r>
              <a:rPr lang="en-US" sz="1050" b="1" dirty="0" smtClean="0">
                <a:latin typeface="Times New Roman"/>
              </a:rPr>
              <a:t>1 </a:t>
            </a:r>
            <a:r>
              <a:rPr lang="ru-RU" sz="1050" b="1" dirty="0" smtClean="0">
                <a:latin typeface="Times New Roman"/>
              </a:rPr>
              <a:t>909,1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" sz="1050" b="1" dirty="0" smtClean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42688" y="7002884"/>
            <a:ext cx="633984" cy="2561740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1270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8</a:t>
            </a:r>
            <a:r>
              <a:rPr lang="ru" sz="1050" b="1" dirty="0" smtClean="0">
                <a:latin typeface="Times New Roman"/>
              </a:rPr>
              <a:t>,0</a:t>
            </a:r>
          </a:p>
          <a:p>
            <a:pPr marL="127000" marR="63500" indent="0" algn="just">
              <a:lnSpc>
                <a:spcPts val="1872"/>
              </a:lnSpc>
            </a:pPr>
            <a:endParaRPr lang="ru" sz="1050" b="1" dirty="0" smtClean="0">
              <a:latin typeface="Times New Roman"/>
            </a:endParaRPr>
          </a:p>
          <a:p>
            <a:pPr marL="127000" marR="63500" indent="0" algn="just">
              <a:lnSpc>
                <a:spcPts val="1872"/>
              </a:lnSpc>
            </a:pPr>
            <a:r>
              <a:rPr lang="ru" sz="1050" b="1" dirty="0" smtClean="0">
                <a:latin typeface="Times New Roman"/>
              </a:rPr>
              <a:t> </a:t>
            </a:r>
          </a:p>
          <a:p>
            <a:pPr marL="127000" marR="63500" indent="0" algn="just">
              <a:lnSpc>
                <a:spcPts val="1872"/>
              </a:lnSpc>
            </a:pPr>
            <a:r>
              <a:rPr lang="ru-RU" sz="1050" b="1" dirty="0" smtClean="0">
                <a:latin typeface="Times New Roman"/>
              </a:rPr>
              <a:t>2 148,2</a:t>
            </a:r>
            <a:r>
              <a:rPr lang="ru" sz="1050" b="1" dirty="0" smtClean="0">
                <a:latin typeface="Times New Roman"/>
              </a:rPr>
              <a:t> </a:t>
            </a:r>
            <a:r>
              <a:rPr lang="en-US" sz="1050" b="1" dirty="0" smtClean="0">
                <a:latin typeface="Times New Roman"/>
              </a:rPr>
              <a:t>       </a:t>
            </a:r>
            <a:r>
              <a:rPr lang="ru-RU" sz="1050" b="1" dirty="0" smtClean="0">
                <a:latin typeface="Times New Roman"/>
              </a:rPr>
              <a:t>36,4</a:t>
            </a:r>
            <a:endParaRPr lang="ru" sz="1050" b="1" dirty="0" smtClean="0">
              <a:latin typeface="Times New Roman"/>
            </a:endParaRPr>
          </a:p>
          <a:p>
            <a:pPr marL="127000" marR="63500" indent="0" algn="just">
              <a:lnSpc>
                <a:spcPts val="1872"/>
              </a:lnSpc>
            </a:pPr>
            <a:r>
              <a:rPr lang="ru-RU" sz="1050" b="1" dirty="0" smtClean="0">
                <a:latin typeface="Times New Roman"/>
              </a:rPr>
              <a:t>2 457,9</a:t>
            </a:r>
            <a:endParaRPr lang="ru" sz="1050" b="1" dirty="0">
              <a:latin typeface="Times New Roman"/>
            </a:endParaRPr>
          </a:p>
          <a:p>
            <a:pPr marR="63500" indent="0" algn="r">
              <a:lnSpc>
                <a:spcPts val="1872"/>
              </a:lnSpc>
              <a:spcAft>
                <a:spcPts val="630"/>
              </a:spcAft>
            </a:pPr>
            <a:r>
              <a:rPr lang="ru-RU" sz="1050" b="1" dirty="0" smtClean="0">
                <a:latin typeface="Times New Roman"/>
              </a:rPr>
              <a:t>4 156,3</a:t>
            </a:r>
            <a:endParaRPr lang="ru" sz="1050" b="1" dirty="0">
              <a:latin typeface="Times New Roman"/>
            </a:endParaRPr>
          </a:p>
          <a:p>
            <a:pPr marR="63500" indent="0" algn="r">
              <a:spcAft>
                <a:spcPts val="630"/>
              </a:spcAft>
            </a:pPr>
            <a:r>
              <a:rPr lang="ru-RU" sz="1050" b="1" dirty="0" smtClean="0">
                <a:latin typeface="Times New Roman"/>
              </a:rPr>
              <a:t>1 783,8</a:t>
            </a:r>
            <a:endParaRPr lang="ru" sz="1050" b="1" dirty="0" smtClean="0">
              <a:latin typeface="Times New Roman"/>
            </a:endParaRPr>
          </a:p>
          <a:p>
            <a:pPr marR="63500" indent="0" algn="r">
              <a:spcAft>
                <a:spcPts val="630"/>
              </a:spcAft>
            </a:pPr>
            <a:r>
              <a:rPr lang="ru-RU" sz="1050" b="1" dirty="0" smtClean="0">
                <a:latin typeface="Times New Roman"/>
              </a:rPr>
              <a:t>8 696,3</a:t>
            </a:r>
            <a:endParaRPr lang="ru" sz="1050" b="1" dirty="0" smtClean="0">
              <a:latin typeface="Times New Roman"/>
            </a:endParaRPr>
          </a:p>
          <a:p>
            <a:pPr marR="63500" indent="0" algn="r">
              <a:spcAft>
                <a:spcPts val="630"/>
              </a:spcAft>
            </a:pPr>
            <a:r>
              <a:rPr lang="ru-RU" sz="1050" b="1" dirty="0" smtClean="0">
                <a:latin typeface="Times New Roman"/>
              </a:rPr>
              <a:t>1 241,3</a:t>
            </a:r>
            <a:endParaRPr lang="ru" sz="1050" b="1" dirty="0">
              <a:latin typeface="Times New Roman"/>
            </a:endParaRPr>
          </a:p>
          <a:p>
            <a:pPr marR="63500" indent="0" algn="r">
              <a:spcAft>
                <a:spcPts val="1260"/>
              </a:spcAft>
            </a:pPr>
            <a:endParaRPr lang="ru" sz="1050" b="1" dirty="0" smtClean="0">
              <a:latin typeface="Times New Roman"/>
            </a:endParaRPr>
          </a:p>
          <a:p>
            <a:pPr marR="63500" indent="0" algn="r">
              <a:spcAft>
                <a:spcPts val="1260"/>
              </a:spcAft>
            </a:pPr>
            <a:endParaRPr lang="ru" sz="1050" b="1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29579" y="6870192"/>
            <a:ext cx="602741" cy="513692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38100" indent="0" algn="just">
              <a:lnSpc>
                <a:spcPts val="1800"/>
              </a:lnSpc>
            </a:pPr>
            <a:r>
              <a:rPr lang="ru-RU" sz="1050" b="1" dirty="0" smtClean="0">
                <a:latin typeface="Times New Roman"/>
              </a:rPr>
              <a:t>8,5</a:t>
            </a:r>
            <a:endParaRPr lang="ru" sz="1050" b="1" dirty="0" smtClean="0">
              <a:latin typeface="Times New Roman"/>
            </a:endParaRPr>
          </a:p>
          <a:p>
            <a:pPr marL="38100" indent="0" algn="just">
              <a:lnSpc>
                <a:spcPts val="1800"/>
              </a:lnSpc>
            </a:pPr>
            <a:r>
              <a:rPr lang="ru" sz="1050" b="1" dirty="0" smtClean="0">
                <a:latin typeface="Times New Roman"/>
              </a:rPr>
              <a:t>0,03</a:t>
            </a:r>
            <a:endParaRPr lang="ru" sz="1050" b="1" dirty="0"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11290" y="7434932"/>
            <a:ext cx="599694" cy="2243702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114300" marR="63500" indent="0" algn="just">
              <a:lnSpc>
                <a:spcPts val="1872"/>
              </a:lnSpc>
            </a:pPr>
            <a:r>
              <a:rPr lang="ru" sz="1050" b="1" dirty="0" smtClean="0">
                <a:latin typeface="Times New Roman"/>
              </a:rPr>
              <a:t>  </a:t>
            </a:r>
          </a:p>
          <a:p>
            <a:pPr marL="114300" marR="63500" indent="0" algn="just">
              <a:lnSpc>
                <a:spcPts val="1872"/>
              </a:lnSpc>
            </a:pPr>
            <a:r>
              <a:rPr lang="ru-RU" sz="1050" b="1" dirty="0" smtClean="0">
                <a:latin typeface="Times New Roman"/>
              </a:rPr>
              <a:t>9,6</a:t>
            </a:r>
            <a:endParaRPr lang="ru" sz="1050" b="1" dirty="0" smtClean="0">
              <a:latin typeface="Times New Roman"/>
            </a:endParaRPr>
          </a:p>
          <a:p>
            <a:pPr marL="114300" marR="63500" indent="0" algn="just">
              <a:lnSpc>
                <a:spcPts val="1872"/>
              </a:lnSpc>
            </a:pPr>
            <a:r>
              <a:rPr lang="ru" sz="1050" b="1" dirty="0" smtClean="0">
                <a:latin typeface="Times New Roman"/>
              </a:rPr>
              <a:t>0,2</a:t>
            </a:r>
          </a:p>
          <a:p>
            <a:pPr marL="114300" marR="63500" indent="0" algn="just">
              <a:lnSpc>
                <a:spcPts val="1872"/>
              </a:lnSpc>
            </a:pPr>
            <a:r>
              <a:rPr lang="en-US" sz="1050" b="1" dirty="0" smtClean="0">
                <a:latin typeface="Times New Roman"/>
              </a:rPr>
              <a:t>1</a:t>
            </a:r>
            <a:r>
              <a:rPr lang="ru-RU" sz="1050" b="1" dirty="0" smtClean="0">
                <a:latin typeface="Times New Roman"/>
              </a:rPr>
              <a:t>0,9</a:t>
            </a:r>
            <a:endParaRPr lang="ru" sz="1050" b="1" dirty="0" smtClean="0">
              <a:latin typeface="Times New Roman"/>
            </a:endParaRPr>
          </a:p>
          <a:p>
            <a:pPr marL="114300" marR="63500" indent="0" algn="just">
              <a:lnSpc>
                <a:spcPts val="1872"/>
              </a:lnSpc>
            </a:pPr>
            <a:r>
              <a:rPr lang="ru" sz="1050" b="1" dirty="0" smtClean="0">
                <a:latin typeface="Times New Roman"/>
              </a:rPr>
              <a:t>18,5</a:t>
            </a:r>
          </a:p>
          <a:p>
            <a:pPr marL="114300" marR="63500" indent="0" algn="just">
              <a:lnSpc>
                <a:spcPts val="1872"/>
              </a:lnSpc>
            </a:pPr>
            <a:r>
              <a:rPr lang="ru-RU" sz="1050" b="1" dirty="0" smtClean="0">
                <a:latin typeface="Times New Roman"/>
              </a:rPr>
              <a:t>7,9</a:t>
            </a:r>
            <a:endParaRPr lang="ru" sz="1050" b="1" dirty="0" smtClean="0">
              <a:latin typeface="Times New Roman"/>
            </a:endParaRPr>
          </a:p>
          <a:p>
            <a:pPr marL="114300" marR="63500" indent="0" algn="just">
              <a:lnSpc>
                <a:spcPts val="1872"/>
              </a:lnSpc>
            </a:pPr>
            <a:r>
              <a:rPr lang="ru" sz="1050" b="1" dirty="0" smtClean="0">
                <a:latin typeface="Times New Roman"/>
              </a:rPr>
              <a:t>38,8</a:t>
            </a:r>
          </a:p>
          <a:p>
            <a:pPr marL="114300" marR="63500" indent="0" algn="just">
              <a:lnSpc>
                <a:spcPts val="1872"/>
              </a:lnSpc>
            </a:pPr>
            <a:r>
              <a:rPr lang="ru" sz="1050" b="1" dirty="0" smtClean="0">
                <a:latin typeface="Times New Roman"/>
              </a:rPr>
              <a:t>5,5</a:t>
            </a:r>
            <a:endParaRPr lang="ru" sz="1050" b="1" dirty="0">
              <a:latin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2000" y="9683496"/>
            <a:ext cx="411480" cy="1341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050" b="1">
                <a:latin typeface="Times New Roman"/>
              </a:rPr>
              <a:t>Итого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79264" y="9678634"/>
            <a:ext cx="569976" cy="27657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050" b="1" dirty="0" smtClean="0">
                <a:latin typeface="Times New Roman"/>
              </a:rPr>
              <a:t>22 437,3</a:t>
            </a:r>
            <a:endParaRPr lang="ru" sz="1050" b="1" dirty="0">
              <a:latin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70904" y="9683496"/>
            <a:ext cx="408432" cy="155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r>
              <a:rPr lang="ru" sz="1050" b="1" dirty="0" smtClean="0">
                <a:latin typeface="Times New Roman"/>
              </a:rPr>
              <a:t>100,0</a:t>
            </a:r>
            <a:endParaRPr lang="ru" sz="1050" b="1" dirty="0">
              <a:latin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81755181"/>
              </p:ext>
            </p:extLst>
          </p:nvPr>
        </p:nvGraphicFramePr>
        <p:xfrm>
          <a:off x="1173480" y="966216"/>
          <a:ext cx="610247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19789"/>
              </p:ext>
            </p:extLst>
          </p:nvPr>
        </p:nvGraphicFramePr>
        <p:xfrm>
          <a:off x="719327" y="6282804"/>
          <a:ext cx="6590489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699"/>
                <a:gridCol w="1638938"/>
                <a:gridCol w="149885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вес в расходах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292096"/>
            <a:ext cx="2026920" cy="17708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21</a:t>
            </a:r>
            <a:endParaRPr lang="ru" sz="1050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508" y="738188"/>
            <a:ext cx="6379464" cy="1310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  <a:spcAft>
                <a:spcPts val="420"/>
              </a:spcAft>
            </a:pPr>
            <a:endParaRPr lang="ru" sz="1400" dirty="0">
              <a:latin typeface="Times New Roman"/>
            </a:endParaRPr>
          </a:p>
          <a:p>
            <a:pPr indent="0" algn="just">
              <a:spcAft>
                <a:spcPts val="105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Социальная политика</a:t>
            </a:r>
          </a:p>
          <a:p>
            <a:pPr indent="0" algn="r">
              <a:spcAft>
                <a:spcPts val="420"/>
              </a:spcAft>
            </a:pPr>
            <a:r>
              <a:rPr lang="ru" sz="1400" dirty="0" smtClean="0">
                <a:latin typeface="Times New Roman"/>
              </a:rPr>
              <a:t> </a:t>
            </a:r>
          </a:p>
          <a:p>
            <a:pPr indent="0" algn="r">
              <a:spcAft>
                <a:spcPts val="420"/>
              </a:spcAft>
            </a:pPr>
            <a:endParaRPr lang="ru" sz="1400" dirty="0">
              <a:latin typeface="Times New Roman"/>
            </a:endParaRPr>
          </a:p>
          <a:p>
            <a:pPr indent="0" algn="r">
              <a:spcAft>
                <a:spcPts val="420"/>
              </a:spcAft>
            </a:pPr>
            <a:r>
              <a:rPr lang="ru" sz="1400" dirty="0" smtClean="0">
                <a:latin typeface="Times New Roman"/>
              </a:rPr>
              <a:t>     		На </a:t>
            </a:r>
            <a:r>
              <a:rPr lang="ru" sz="1400" dirty="0">
                <a:latin typeface="Times New Roman"/>
              </a:rPr>
              <a:t>социальную политику в </a:t>
            </a:r>
            <a:r>
              <a:rPr lang="ru" sz="1400" dirty="0" smtClean="0">
                <a:latin typeface="Times New Roman"/>
              </a:rPr>
              <a:t>2020 </a:t>
            </a:r>
            <a:r>
              <a:rPr lang="ru" sz="1400" dirty="0">
                <a:latin typeface="Times New Roman"/>
              </a:rPr>
              <a:t>году в </a:t>
            </a:r>
            <a:r>
              <a:rPr lang="ru" sz="1400" dirty="0" smtClean="0">
                <a:latin typeface="Times New Roman"/>
              </a:rPr>
              <a:t>районном бюджете</a:t>
            </a:r>
            <a:endParaRPr lang="ru" sz="14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9752" y="2179320"/>
            <a:ext cx="3761232" cy="20482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  <a:spcAft>
                <a:spcPts val="420"/>
              </a:spcAft>
            </a:pPr>
            <a:r>
              <a:rPr lang="ru" sz="1400" dirty="0" smtClean="0">
                <a:latin typeface="Times New Roman"/>
              </a:rPr>
              <a:t>предусмотрено </a:t>
            </a:r>
            <a:r>
              <a:rPr lang="ru-RU" sz="1400" dirty="0" smtClean="0">
                <a:latin typeface="Times New Roman"/>
              </a:rPr>
              <a:t>1 241,3 </a:t>
            </a:r>
            <a:r>
              <a:rPr lang="ru" sz="1400" dirty="0" smtClean="0">
                <a:latin typeface="Times New Roman"/>
              </a:rPr>
              <a:t>тыс. </a:t>
            </a:r>
            <a:r>
              <a:rPr lang="ru" sz="1400" dirty="0">
                <a:latin typeface="Times New Roman"/>
              </a:rPr>
              <a:t>рублей. За счет указанных средств </a:t>
            </a:r>
            <a:r>
              <a:rPr lang="ru" sz="1400" dirty="0" smtClean="0">
                <a:latin typeface="Times New Roman"/>
              </a:rPr>
              <a:t>в том числе предусматривается:</a:t>
            </a:r>
          </a:p>
          <a:p>
            <a:pPr indent="0" algn="just">
              <a:lnSpc>
                <a:spcPts val="1704"/>
              </a:lnSpc>
              <a:spcAft>
                <a:spcPts val="420"/>
              </a:spcAft>
            </a:pPr>
            <a:r>
              <a:rPr lang="ru" sz="1400" dirty="0" smtClean="0">
                <a:latin typeface="Times New Roman"/>
              </a:rPr>
              <a:t> Финансирование районного центра социального обслуживания населения и реализацию отдельных мероприятий утверждено </a:t>
            </a:r>
            <a:r>
              <a:rPr lang="ru-RU" sz="1400" dirty="0" smtClean="0">
                <a:latin typeface="Times New Roman"/>
              </a:rPr>
              <a:t>739,3 </a:t>
            </a:r>
            <a:r>
              <a:rPr lang="ru" sz="1400" dirty="0" smtClean="0">
                <a:latin typeface="Times New Roman"/>
              </a:rPr>
              <a:t>тыс. рублей.</a:t>
            </a:r>
          </a:p>
          <a:p>
            <a:pPr indent="0" algn="just">
              <a:lnSpc>
                <a:spcPts val="1704"/>
              </a:lnSpc>
              <a:spcAft>
                <a:spcPts val="42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4273296"/>
            <a:ext cx="6391656" cy="61859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содержание социально-педагогических учреждений и ежемесячные денежные выплаты для воспитания детей в приемных, опекунских семьях, в детских домах семейного типа и в семьях, усыновивших (удочеривших) детей определены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206,3 тыс. рублей.</a:t>
            </a:r>
          </a:p>
          <a:p>
            <a:pPr indent="457200" algn="just">
              <a:lnSpc>
                <a:spcPts val="1704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районной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общественной организации Белорусского республиканского союза молодежи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1,5 тыс. рублей. </a:t>
            </a:r>
          </a:p>
          <a:p>
            <a:pPr indent="457200" algn="just">
              <a:lnSpc>
                <a:spcPts val="1704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отделом идеологической работы, культуры и молодежной политики райисполкома мероприятий в области молодежной политики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 рублей. 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предоставление гражданам Республики Беларусь одноразовых субсидий на строительство (реконструкцию) или приобретение жилых помещений и погашение задолженности по льготным кредитам, полученным на строительство (реконструкцию) или приобретение жилых помещений, утверждены ассигнования в объеме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7,4 тыс. рублей.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оказание финансовой поддержки государства молодым и многодетным семьям в погашении задолженности по кредитам, выданным банками на строительство (реконструкцию) или приобретение жилых помещений, в том числе приобретение не завершенных строительством капитальных строений, подлежащих реконструкции и переоборудованию под жилые помещения, за исключением льготных кредитов, предоставленных гражданам Республики Беларусь в соответствии с законодательными актами, утверждено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0,7 тыс. 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счет субвенций из республиканского бюджета на финансирование расходов по индексированным жилищным квотам (именным приватизационным чекам «Жилье») в бюджете предусмотрено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10,0 тыс. рублей.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indent="457200" algn="just">
              <a:lnSpc>
                <a:spcPts val="1704"/>
              </a:lnSpc>
            </a:pPr>
            <a:endParaRPr lang="ru-RU" sz="1400" dirty="0"/>
          </a:p>
          <a:p>
            <a:pPr indent="457200" algn="just">
              <a:lnSpc>
                <a:spcPts val="1704"/>
              </a:lnSpc>
            </a:pPr>
            <a:endParaRPr lang="ru-RU" sz="1400" dirty="0"/>
          </a:p>
          <a:p>
            <a:pPr indent="457200" algn="just">
              <a:lnSpc>
                <a:spcPts val="1704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22</a:t>
            </a:r>
            <a:endParaRPr lang="ru" sz="105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666180"/>
            <a:ext cx="6391656" cy="9937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dirty="0" smtClean="0"/>
              <a:t>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Оказание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государственной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адресной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социальной помощи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163,2 тыс. рублей.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мероприятий, проводимых общественными объединениями ветеранов в соответствии с их уставной деятельностью, а также материальное поощрение руководителей этих объединений утверждено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11,3 тыс. рублей.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бесплатное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обеспечение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продуктами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питания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детей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первых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лет жизни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51,1 тыс. 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удешевление стоимости путевок в лагеря с круглосуточным пребыванием детей работников бюджетных организаций, доплату до полной стоимости путевок для детей–сирот и детей, оставшихся без попечения родителей, детей-инвалидов, детей из многодетных и малообеспеченных семей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6,0 тыс. рублей.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выплату пособия (материальной помощи) на погребение и возмещение специализированной организации расходов по погребению отдельных категорий граждан за счет средств местных бюджетов в соответствии с Законом Республики Беларусь «О погребении и похоронном деле»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10,4 тыс. рублей.</a:t>
            </a:r>
          </a:p>
          <a:p>
            <a:pPr algn="just"/>
            <a:r>
              <a:rPr lang="ru-RU" sz="1400" dirty="0" smtClean="0"/>
              <a:t>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безналичных жилищных субсидий в соответствии с Государственной программой «Комфортное жилье и благоприятная среда»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3,6 тыс. 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реализацию отдельных мероприятий в области социальной политики предусмотрено 28,8 тыс. рублей.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1" y="1078992"/>
            <a:ext cx="2465832" cy="18928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25240" y="469392"/>
            <a:ext cx="167640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23</a:t>
            </a:r>
            <a:endParaRPr lang="ru" sz="105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04416" y="2584704"/>
            <a:ext cx="1920240" cy="387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032"/>
              </a:lnSpc>
              <a:spcAft>
                <a:spcPts val="210"/>
              </a:spcAft>
            </a:pPr>
            <a:endParaRPr lang="ru" sz="950" b="1" dirty="0"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9337" y="1281684"/>
            <a:ext cx="4282440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Бюджетное финансирование отрасли «Здравоохранение» в </a:t>
            </a:r>
            <a:r>
              <a:rPr lang="ru" sz="1400" dirty="0" smtClean="0">
                <a:latin typeface="Times New Roman"/>
              </a:rPr>
              <a:t>2020 </a:t>
            </a:r>
            <a:r>
              <a:rPr lang="ru" sz="1400" dirty="0">
                <a:latin typeface="Times New Roman"/>
              </a:rPr>
              <a:t>году за счет средств </a:t>
            </a:r>
            <a:r>
              <a:rPr lang="ru" sz="1400" dirty="0" smtClean="0">
                <a:latin typeface="Times New Roman"/>
              </a:rPr>
              <a:t>районного </a:t>
            </a:r>
            <a:r>
              <a:rPr lang="ru" sz="1400" dirty="0">
                <a:latin typeface="Times New Roman"/>
              </a:rPr>
              <a:t>бюджета составит </a:t>
            </a:r>
            <a:r>
              <a:rPr lang="ru-RU" sz="1400" dirty="0" smtClean="0">
                <a:latin typeface="Times New Roman"/>
              </a:rPr>
              <a:t>4 156,3 т</a:t>
            </a:r>
            <a:r>
              <a:rPr lang="ru" sz="1400" dirty="0" smtClean="0">
                <a:latin typeface="Times New Roman"/>
              </a:rPr>
              <a:t>ыс. </a:t>
            </a:r>
            <a:r>
              <a:rPr lang="ru" sz="1400" dirty="0">
                <a:latin typeface="Times New Roman"/>
              </a:rPr>
              <a:t>рублей и будет направлено </a:t>
            </a:r>
            <a:r>
              <a:rPr lang="ru" sz="1400" dirty="0" smtClean="0">
                <a:latin typeface="Times New Roman"/>
              </a:rPr>
              <a:t>на осуществление медицинской помощи населению.</a:t>
            </a:r>
            <a:endParaRPr lang="ru" sz="1400" dirty="0">
              <a:latin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2376" y="3114452"/>
            <a:ext cx="6391656" cy="57064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На приобретение </a:t>
            </a:r>
            <a:r>
              <a:rPr lang="ru" sz="1400" dirty="0">
                <a:latin typeface="Times New Roman"/>
              </a:rPr>
              <a:t>лекарственных средств и изделий медицинского назначения) </a:t>
            </a:r>
            <a:r>
              <a:rPr lang="ru" sz="1400" dirty="0" smtClean="0">
                <a:latin typeface="Times New Roman"/>
              </a:rPr>
              <a:t>включая приобретение медикаментов для населения на льготных условиях в бюджете района утверждено </a:t>
            </a:r>
            <a:r>
              <a:rPr lang="ru-RU" sz="1400" dirty="0" smtClean="0">
                <a:latin typeface="Times New Roman"/>
              </a:rPr>
              <a:t>275,7</a:t>
            </a:r>
            <a:r>
              <a:rPr lang="ru" sz="1400" dirty="0" smtClean="0">
                <a:latin typeface="Times New Roman"/>
              </a:rPr>
              <a:t> тыс. рублей.</a:t>
            </a:r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Минимальный норматив бюджетной обеспеченности расходов на здравоохранение в расчете на одного жителя по </a:t>
            </a:r>
            <a:r>
              <a:rPr lang="ru-RU" sz="1400" dirty="0" err="1">
                <a:latin typeface="Times New Roman"/>
              </a:rPr>
              <a:t>Хотимскому</a:t>
            </a:r>
            <a:r>
              <a:rPr lang="ru-RU" sz="1400" dirty="0">
                <a:latin typeface="Times New Roman"/>
              </a:rPr>
              <a:t> району  устанавливается в размере – </a:t>
            </a:r>
            <a:r>
              <a:rPr lang="ru-RU" sz="1400" dirty="0" smtClean="0">
                <a:latin typeface="Times New Roman"/>
              </a:rPr>
              <a:t>406,76 </a:t>
            </a:r>
            <a:r>
              <a:rPr lang="ru-RU" sz="1400" dirty="0">
                <a:latin typeface="Times New Roman"/>
              </a:rPr>
              <a:t>рублей.</a:t>
            </a: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Финансирование отрасли осуществляется в рамках реализации Государственной программы </a:t>
            </a:r>
            <a:r>
              <a:rPr lang="ru" sz="1400" dirty="0">
                <a:latin typeface="Times New Roman"/>
              </a:rPr>
              <a:t>«Здоровье народа и демографическая безопасность Республики Беларусь» на 2016 - 2020 </a:t>
            </a:r>
            <a:r>
              <a:rPr lang="ru" sz="1400" dirty="0" smtClean="0">
                <a:latin typeface="Times New Roman"/>
              </a:rPr>
              <a:t>годы. Важнейшей </a:t>
            </a:r>
            <a:r>
              <a:rPr lang="ru" sz="1400" dirty="0">
                <a:latin typeface="Times New Roman"/>
              </a:rPr>
              <a:t>задачей в настоящее время и на перспективу до </a:t>
            </a:r>
            <a:r>
              <a:rPr lang="ru" sz="1400" dirty="0" smtClean="0">
                <a:latin typeface="Times New Roman"/>
              </a:rPr>
              <a:t>2021 </a:t>
            </a:r>
            <a:r>
              <a:rPr lang="ru" sz="1400" dirty="0">
                <a:latin typeface="Times New Roman"/>
              </a:rPr>
              <a:t>года в сфере здравоохранения определено повышение эффективности системы здравоохранения, повышение качества услуг системы здравоохранения, сокращение уровня смертности, прежде всего в трудоспособном возрасте, создание условий для увеличения ожидаемой продолжительности жизни. </a:t>
            </a:r>
            <a:r>
              <a:rPr lang="ru" sz="1400" dirty="0" smtClean="0">
                <a:latin typeface="Times New Roman"/>
              </a:rPr>
              <a:t>За счет средств районного бюджета Государственная программа реализуется в  четырех подпрограммах: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Туберкулез – </a:t>
            </a:r>
            <a:r>
              <a:rPr lang="ru-RU" sz="1400" dirty="0" smtClean="0">
                <a:latin typeface="Times New Roman"/>
              </a:rPr>
              <a:t>0,8</a:t>
            </a:r>
            <a:r>
              <a:rPr lang="ru" sz="1400" dirty="0" smtClean="0">
                <a:latin typeface="Times New Roman"/>
              </a:rPr>
              <a:t> тыс. рублей;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Профилактика ВИЧ-инфекции – </a:t>
            </a:r>
            <a:r>
              <a:rPr lang="ru-RU" sz="1400" dirty="0" smtClean="0">
                <a:latin typeface="Times New Roman"/>
              </a:rPr>
              <a:t>0,1</a:t>
            </a:r>
            <a:r>
              <a:rPr lang="ru" sz="1400" dirty="0" smtClean="0">
                <a:latin typeface="Times New Roman"/>
              </a:rPr>
              <a:t> тыс. рублей;</a:t>
            </a:r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/>
                <a:ea typeface="Times New Roman"/>
              </a:rPr>
              <a:t>Профилактика и контроль неинфекционных </a:t>
            </a:r>
            <a:r>
              <a:rPr lang="ru-RU" sz="1400" dirty="0" smtClean="0">
                <a:latin typeface="Times New Roman"/>
                <a:ea typeface="Times New Roman"/>
              </a:rPr>
              <a:t>заболеваний -27,8 тыс. рублей;</a:t>
            </a: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Обеспечение функционирования системы здравоохранения Республики Беларусь – </a:t>
            </a:r>
            <a:r>
              <a:rPr lang="ru-RU" sz="1400" dirty="0" smtClean="0">
                <a:latin typeface="Times New Roman"/>
              </a:rPr>
              <a:t>4 127,6 </a:t>
            </a:r>
            <a:r>
              <a:rPr lang="ru" sz="1400" dirty="0" smtClean="0">
                <a:latin typeface="Times New Roman"/>
              </a:rPr>
              <a:t>тыс. рублей.</a:t>
            </a: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28" y="1627632"/>
            <a:ext cx="2502408" cy="2218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6280" y="816864"/>
            <a:ext cx="1139952" cy="207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>
              <a:spcAft>
                <a:spcPts val="2100"/>
              </a:spcAft>
            </a:pPr>
            <a:r>
              <a:rPr lang="ru" sz="1400" u="sng">
                <a:solidFill>
                  <a:srgbClr val="0070C0"/>
                </a:solidFill>
                <a:latin typeface="Times New Roman"/>
              </a:rPr>
              <a:t>Образование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24</a:t>
            </a:r>
          </a:p>
          <a:p>
            <a:pPr marL="12700" indent="0"/>
            <a:endParaRPr lang="ru" sz="105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0080" y="1392936"/>
            <a:ext cx="2663952" cy="8290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6576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РРасходы районного бюджета  </a:t>
            </a:r>
            <a:r>
              <a:rPr lang="ru" sz="1400" dirty="0">
                <a:latin typeface="Times New Roman"/>
              </a:rPr>
              <a:t>на </a:t>
            </a:r>
            <a:r>
              <a:rPr lang="ru" sz="1400" dirty="0" smtClean="0">
                <a:latin typeface="Times New Roman"/>
              </a:rPr>
              <a:t>2020 </a:t>
            </a:r>
            <a:r>
              <a:rPr lang="ru" sz="1400" dirty="0">
                <a:latin typeface="Times New Roman"/>
              </a:rPr>
              <a:t>год на образование </a:t>
            </a:r>
            <a:r>
              <a:rPr lang="ru" sz="1400" dirty="0" smtClean="0">
                <a:latin typeface="Times New Roman"/>
              </a:rPr>
              <a:t>утверждены в </a:t>
            </a:r>
            <a:r>
              <a:rPr lang="ru" sz="1400" dirty="0">
                <a:latin typeface="Times New Roman"/>
              </a:rPr>
              <a:t>сумме </a:t>
            </a:r>
            <a:r>
              <a:rPr lang="ru-RU" sz="1400" dirty="0" smtClean="0">
                <a:latin typeface="Times New Roman"/>
              </a:rPr>
              <a:t>8 696,3 </a:t>
            </a:r>
            <a:r>
              <a:rPr lang="ru" sz="1400" dirty="0" smtClean="0">
                <a:latin typeface="Times New Roman"/>
              </a:rPr>
              <a:t>тыс. </a:t>
            </a:r>
            <a:r>
              <a:rPr lang="ru" sz="1400" dirty="0">
                <a:latin typeface="Times New Roman"/>
              </a:rPr>
              <a:t>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0080" y="2267712"/>
            <a:ext cx="2654808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461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 В </a:t>
            </a:r>
            <a:r>
              <a:rPr lang="ru" sz="1400" dirty="0">
                <a:latin typeface="Times New Roman"/>
              </a:rPr>
              <a:t>общем объеме средств предусмотрено: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0080" y="2706624"/>
            <a:ext cx="2663952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46100" algn="just">
              <a:lnSpc>
                <a:spcPts val="1704"/>
              </a:lnSpc>
            </a:pPr>
            <a:r>
              <a:rPr lang="ru-RU" sz="1400" dirty="0" smtClean="0">
                <a:latin typeface="Times New Roman"/>
              </a:rPr>
              <a:t>1 965,2 </a:t>
            </a:r>
            <a:r>
              <a:rPr lang="ru" sz="1400" dirty="0" smtClean="0">
                <a:latin typeface="Times New Roman"/>
              </a:rPr>
              <a:t>тыс. </a:t>
            </a:r>
            <a:r>
              <a:rPr lang="ru" sz="1400" dirty="0">
                <a:latin typeface="Times New Roman"/>
              </a:rPr>
              <a:t>рублей - на финансирование учреждений </a:t>
            </a:r>
            <a:r>
              <a:rPr lang="ru" sz="1400" dirty="0" smtClean="0">
                <a:latin typeface="Times New Roman"/>
              </a:rPr>
              <a:t>дошкольного образования;</a:t>
            </a:r>
            <a:endParaRPr lang="ru" sz="1400" dirty="0"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3984" y="3364992"/>
            <a:ext cx="2667000" cy="3901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46100" algn="just">
              <a:lnSpc>
                <a:spcPts val="1704"/>
              </a:lnSpc>
            </a:pPr>
            <a:r>
              <a:rPr lang="ru-RU" sz="1400" dirty="0" smtClean="0">
                <a:latin typeface="Times New Roman"/>
              </a:rPr>
              <a:t>5 221,8 </a:t>
            </a:r>
            <a:r>
              <a:rPr lang="ru" sz="1400" dirty="0" smtClean="0">
                <a:latin typeface="Times New Roman"/>
              </a:rPr>
              <a:t>тыс. </a:t>
            </a:r>
            <a:r>
              <a:rPr lang="ru" sz="1400" dirty="0">
                <a:latin typeface="Times New Roman"/>
              </a:rPr>
              <a:t>рублей -учреждений    </a:t>
            </a:r>
            <a:r>
              <a:rPr lang="ru" sz="1400" dirty="0" smtClean="0">
                <a:latin typeface="Times New Roman"/>
              </a:rPr>
              <a:t>общего среднего</a:t>
            </a:r>
            <a:endParaRPr lang="ru" sz="1400" dirty="0">
              <a:latin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0080" y="3800856"/>
            <a:ext cx="2200656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 </a:t>
            </a:r>
            <a:r>
              <a:rPr lang="ru" sz="1400" dirty="0">
                <a:latin typeface="Times New Roman"/>
              </a:rPr>
              <a:t>образования;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9328" y="4020312"/>
            <a:ext cx="6391656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1054100">
              <a:lnSpc>
                <a:spcPts val="1704"/>
              </a:lnSpc>
            </a:pPr>
            <a:r>
              <a:rPr lang="ru-RU" sz="1400" dirty="0" smtClean="0">
                <a:latin typeface="Times New Roman"/>
              </a:rPr>
              <a:t>763,7 </a:t>
            </a:r>
            <a:r>
              <a:rPr lang="ru" sz="1400" dirty="0" smtClean="0">
                <a:latin typeface="Times New Roman"/>
              </a:rPr>
              <a:t>тыс. </a:t>
            </a:r>
            <a:r>
              <a:rPr lang="ru" sz="1400" dirty="0">
                <a:latin typeface="Times New Roman"/>
              </a:rPr>
              <a:t>рублей </a:t>
            </a:r>
            <a:r>
              <a:rPr lang="ru" sz="1400" dirty="0" smtClean="0">
                <a:latin typeface="Times New Roman"/>
              </a:rPr>
              <a:t>– дополнительное образование детей и молодежи;</a:t>
            </a:r>
            <a:endParaRPr lang="ru" sz="1400" dirty="0"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7007" y="4437126"/>
            <a:ext cx="5958793" cy="4152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 algn="just">
              <a:lnSpc>
                <a:spcPts val="1704"/>
              </a:lnSpc>
            </a:pPr>
            <a:r>
              <a:rPr lang="en-US" sz="1400" dirty="0" smtClean="0">
                <a:latin typeface="Times New Roman"/>
              </a:rPr>
              <a:t> </a:t>
            </a:r>
            <a:r>
              <a:rPr lang="ru-RU" sz="1400" dirty="0" smtClean="0">
                <a:latin typeface="Times New Roman"/>
              </a:rPr>
              <a:t>885,9 </a:t>
            </a:r>
            <a:r>
              <a:rPr lang="ru" sz="1400" dirty="0" smtClean="0">
                <a:latin typeface="Times New Roman"/>
              </a:rPr>
              <a:t> тыс. </a:t>
            </a:r>
            <a:r>
              <a:rPr lang="ru" sz="1400" dirty="0">
                <a:latin typeface="Times New Roman"/>
              </a:rPr>
              <a:t>рублей </a:t>
            </a:r>
            <a:r>
              <a:rPr lang="ru" sz="1400" dirty="0" smtClean="0">
                <a:latin typeface="Times New Roman"/>
              </a:rPr>
              <a:t>– другие вопросы в области образования.</a:t>
            </a:r>
            <a:endParaRPr lang="ru" sz="1400" dirty="0"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3480" y="4678680"/>
            <a:ext cx="4764024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 algn="just">
              <a:lnSpc>
                <a:spcPts val="1704"/>
              </a:lnSpc>
              <a:spcAft>
                <a:spcPts val="105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2376" y="6066780"/>
            <a:ext cx="6382512" cy="19982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Целями государственной программы «Образование и молодежная политика на 2016 - 2020 годы» определены повышение качества и доступности образования в соответствии с потребностями инновационной экономики, требованиями информационного общества, образовательными запросами граждан, а также развитие потенциала молодежи и ее вовлечение в общественно полезную деятельность.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19728" y="8065008"/>
            <a:ext cx="2840736" cy="841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>
              <a:lnSpc>
                <a:spcPts val="1152"/>
              </a:lnSpc>
            </a:pPr>
            <a:endParaRPr lang="ru" sz="950" b="1" dirty="0">
              <a:latin typeface="Trebuchet MS"/>
            </a:endParaRPr>
          </a:p>
          <a:p>
            <a:pPr marL="177800" indent="0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913313"/>
            <a:ext cx="61245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31392"/>
            <a:ext cx="1840992" cy="133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4088" y="469392"/>
            <a:ext cx="3810000" cy="118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136900" indent="0"/>
            <a:r>
              <a:rPr lang="ru" sz="1050" dirty="0" smtClean="0">
                <a:latin typeface="Times New Roman"/>
              </a:rPr>
              <a:t>25</a:t>
            </a:r>
            <a:endParaRPr lang="ru" sz="105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3232" y="835152"/>
            <a:ext cx="3800856" cy="188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>
              <a:spcAft>
                <a:spcPts val="1470"/>
              </a:spcAft>
            </a:pPr>
            <a:r>
              <a:rPr lang="ru" sz="1400" u="sng">
                <a:solidFill>
                  <a:srgbClr val="0070C0"/>
                </a:solidFill>
                <a:latin typeface="Times New Roman"/>
              </a:rPr>
              <a:t>Культура и средства массовой информации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80360" y="1264920"/>
            <a:ext cx="4230624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В </a:t>
            </a:r>
            <a:r>
              <a:rPr lang="ru" sz="1400" dirty="0" smtClean="0">
                <a:latin typeface="Times New Roman"/>
              </a:rPr>
              <a:t>районном </a:t>
            </a:r>
            <a:r>
              <a:rPr lang="ru" sz="1400" dirty="0">
                <a:latin typeface="Times New Roman"/>
              </a:rPr>
              <a:t>бюджете на финансирование расходов в сфере культуры </a:t>
            </a:r>
            <a:r>
              <a:rPr lang="ru" sz="1400" dirty="0" smtClean="0">
                <a:latin typeface="Times New Roman"/>
              </a:rPr>
              <a:t>редусмотрено </a:t>
            </a:r>
            <a:r>
              <a:rPr lang="ru-RU" sz="1400" dirty="0" smtClean="0">
                <a:latin typeface="Times New Roman"/>
              </a:rPr>
              <a:t>1 652,3 </a:t>
            </a:r>
            <a:r>
              <a:rPr lang="ru" sz="1400" dirty="0" smtClean="0">
                <a:latin typeface="Times New Roman"/>
              </a:rPr>
              <a:t>тыс. </a:t>
            </a:r>
            <a:r>
              <a:rPr lang="ru" sz="1400" dirty="0">
                <a:latin typeface="Times New Roman"/>
              </a:rPr>
              <a:t>рублей.</a:t>
            </a:r>
          </a:p>
          <a:p>
            <a:pPr indent="0" algn="r">
              <a:lnSpc>
                <a:spcPts val="1704"/>
              </a:lnSpc>
            </a:pPr>
            <a:r>
              <a:rPr lang="ru" sz="1400" dirty="0">
                <a:latin typeface="Times New Roman"/>
              </a:rPr>
              <a:t>Данные средства будут направлены на: содержание учреждений </a:t>
            </a:r>
            <a:r>
              <a:rPr lang="ru" sz="1400" dirty="0" smtClean="0">
                <a:latin typeface="Times New Roman"/>
              </a:rPr>
              <a:t>культуры, из них: </a:t>
            </a:r>
            <a:endParaRPr lang="ru" sz="1400" dirty="0"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2376" y="2394372"/>
            <a:ext cx="6370320" cy="7968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1704"/>
              </a:lnSpc>
            </a:pPr>
            <a:r>
              <a:rPr lang="ru-RU" sz="1400" dirty="0" smtClean="0">
                <a:latin typeface="Times New Roman"/>
              </a:rPr>
              <a:t>с</a:t>
            </a:r>
            <a:r>
              <a:rPr lang="ru" sz="1400" dirty="0" smtClean="0">
                <a:latin typeface="Times New Roman"/>
              </a:rPr>
              <a:t>одержание библиотек – </a:t>
            </a:r>
            <a:r>
              <a:rPr lang="ru-RU" sz="1400" dirty="0" smtClean="0">
                <a:latin typeface="Times New Roman"/>
              </a:rPr>
              <a:t>416,1</a:t>
            </a:r>
            <a:r>
              <a:rPr lang="ru" sz="1400" dirty="0" smtClean="0">
                <a:latin typeface="Times New Roman"/>
              </a:rPr>
              <a:t> тыс. </a:t>
            </a:r>
            <a:r>
              <a:rPr lang="ru" sz="1400" dirty="0">
                <a:latin typeface="Times New Roman"/>
              </a:rPr>
              <a:t>рублей;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10512" y="2752344"/>
            <a:ext cx="5282184" cy="691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2700" indent="0" algn="r">
              <a:spcAft>
                <a:spcPts val="210"/>
              </a:spcAft>
            </a:pPr>
            <a:r>
              <a:rPr lang="ru-RU" sz="1400" dirty="0" smtClean="0">
                <a:latin typeface="Times New Roman"/>
              </a:rPr>
              <a:t>      с</a:t>
            </a:r>
            <a:r>
              <a:rPr lang="ru" sz="1400" dirty="0" smtClean="0">
                <a:latin typeface="Times New Roman"/>
              </a:rPr>
              <a:t>одержание учреждения культуры «Хотимский районный историко-краеведческий музей» – 113,0 тыс. рублей</a:t>
            </a:r>
            <a:endParaRPr lang="ru" sz="1400" dirty="0"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3232" y="3444240"/>
            <a:ext cx="6400800" cy="1264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57200" algn="just">
              <a:lnSpc>
                <a:spcPts val="1728"/>
              </a:lnSpc>
            </a:pPr>
            <a:r>
              <a:rPr lang="ru-RU" sz="1400" dirty="0" smtClean="0">
                <a:latin typeface="Times New Roman"/>
              </a:rPr>
              <a:t>с</a:t>
            </a:r>
            <a:r>
              <a:rPr lang="ru" sz="1400" dirty="0" smtClean="0">
                <a:latin typeface="Times New Roman"/>
              </a:rPr>
              <a:t>одержание домов культуры, клубов, и других учреждений клубного типа – </a:t>
            </a:r>
            <a:r>
              <a:rPr lang="ru-RU" sz="1400" dirty="0" smtClean="0">
                <a:latin typeface="Times New Roman"/>
              </a:rPr>
              <a:t>893,5</a:t>
            </a:r>
            <a:r>
              <a:rPr lang="ru" sz="1400" dirty="0" smtClean="0">
                <a:latin typeface="Times New Roman"/>
              </a:rPr>
              <a:t> тыс. рублей.</a:t>
            </a:r>
          </a:p>
          <a:p>
            <a:pPr marL="12700" marR="12700" indent="457200" algn="just">
              <a:lnSpc>
                <a:spcPts val="1728"/>
              </a:lnSpc>
            </a:pPr>
            <a:r>
              <a:rPr lang="ru" sz="1400" dirty="0" smtClean="0">
                <a:latin typeface="Times New Roman"/>
              </a:rPr>
              <a:t>Функционирование учреждений культуры осуществляется в рамках реализации Государственной прораммы «Культура Беларуси» на 2016-2020 годы.</a:t>
            </a:r>
            <a:endParaRPr lang="ru" sz="1400" dirty="0">
              <a:latin typeface="Times New Roman"/>
            </a:endParaRPr>
          </a:p>
          <a:p>
            <a:pPr marL="12700" marR="12700" indent="457200" algn="just">
              <a:lnSpc>
                <a:spcPts val="1728"/>
              </a:lnSpc>
            </a:pPr>
            <a:r>
              <a:rPr lang="ru" sz="1400" dirty="0" smtClean="0">
                <a:latin typeface="Times New Roman"/>
              </a:rPr>
              <a:t>Реализация </a:t>
            </a:r>
            <a:r>
              <a:rPr lang="ru" sz="1400" dirty="0">
                <a:latin typeface="Times New Roman"/>
              </a:rPr>
              <a:t>государственной программы в области культуры направлена на повышение доступности, качества и разнообразия культурных продуктов и услуг, обеспечение сохранности историко-культурных ценностей, поддержку развития всех видов искусства и творчества, народных художественных ремесел</a:t>
            </a:r>
            <a:r>
              <a:rPr lang="ru" sz="1400" dirty="0" smtClean="0">
                <a:latin typeface="Times New Roman"/>
              </a:rPr>
              <a:t>.</a:t>
            </a:r>
          </a:p>
          <a:p>
            <a:pPr marL="12700" marR="12700" indent="457200" algn="just">
              <a:lnSpc>
                <a:spcPts val="1728"/>
              </a:lnSpc>
            </a:pPr>
            <a:endParaRPr lang="ru" sz="1400" dirty="0">
              <a:latin typeface="Times New Roman"/>
            </a:endParaRPr>
          </a:p>
          <a:p>
            <a:pPr marL="12700" marR="12700" indent="457200" algn="just">
              <a:lnSpc>
                <a:spcPts val="1728"/>
              </a:lnSpc>
            </a:pPr>
            <a:endParaRPr lang="ru" sz="1400" dirty="0" smtClean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8959" y="5961888"/>
            <a:ext cx="1176521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endParaRPr lang="ru" sz="950" b="1" dirty="0">
              <a:latin typeface="Trebuchet M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8432" y="6126480"/>
            <a:ext cx="633984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marR="127000" indent="0" algn="just">
              <a:lnSpc>
                <a:spcPts val="1176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29984" y="6047232"/>
            <a:ext cx="408432" cy="6217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endParaRPr lang="ru" sz="1000" dirty="0">
              <a:solidFill>
                <a:srgbClr val="BA6490"/>
              </a:solidFill>
              <a:latin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25880" y="6937248"/>
            <a:ext cx="2779776" cy="856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152"/>
              </a:lnSpc>
            </a:pPr>
            <a:endParaRPr lang="ru" sz="950" b="1" dirty="0">
              <a:latin typeface="Trebuchet M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6280" y="8004048"/>
            <a:ext cx="6400800" cy="17251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3" y="594172"/>
            <a:ext cx="7056784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8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88" y="1030224"/>
            <a:ext cx="1822704" cy="1755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25240" y="469392"/>
            <a:ext cx="173736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26</a:t>
            </a:r>
            <a:endParaRPr lang="ru" sz="105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4920" y="2130552"/>
            <a:ext cx="1405128" cy="344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936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1097280"/>
            <a:ext cx="603504" cy="451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143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3088" y="999744"/>
            <a:ext cx="579120" cy="6217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endParaRPr lang="ru" sz="1000" spc="-200" dirty="0">
              <a:solidFill>
                <a:srgbClr val="BA649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2023872"/>
            <a:ext cx="737616" cy="451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marR="1397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46320" y="1085088"/>
            <a:ext cx="627888" cy="451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0" marR="1143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96128" y="999744"/>
            <a:ext cx="1469136" cy="5974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marR="1397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4352" y="1969008"/>
            <a:ext cx="573024" cy="560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8900" marR="88900" indent="0" algn="just">
              <a:lnSpc>
                <a:spcPts val="1152"/>
              </a:lnSpc>
            </a:pPr>
            <a:endParaRPr lang="ru" sz="950" b="1" dirty="0">
              <a:latin typeface="Trebuchet MS"/>
            </a:endParaRPr>
          </a:p>
          <a:p>
            <a:pPr marL="889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3472" y="1908048"/>
            <a:ext cx="408432" cy="676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r>
              <a:rPr lang="ru" sz="1000">
                <a:solidFill>
                  <a:srgbClr val="BA6490"/>
                </a:solidFill>
                <a:latin typeface="Times New Roman"/>
              </a:rPr>
              <a:t>&gt;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8472" y="606552"/>
            <a:ext cx="2578608" cy="2036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147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Физическая культура и спорт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29128" y="810196"/>
            <a:ext cx="4178808" cy="17745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Расходы на физическую культуру и спорт </a:t>
            </a:r>
            <a:r>
              <a:rPr lang="ru" sz="1400" dirty="0" smtClean="0">
                <a:latin typeface="Times New Roman"/>
              </a:rPr>
              <a:t>утверждены в </a:t>
            </a:r>
            <a:r>
              <a:rPr lang="ru" sz="1400" dirty="0">
                <a:latin typeface="Times New Roman"/>
              </a:rPr>
              <a:t>сумме </a:t>
            </a:r>
            <a:r>
              <a:rPr lang="ru" sz="1400" dirty="0" smtClean="0">
                <a:latin typeface="Times New Roman"/>
              </a:rPr>
              <a:t>102,7 тыс. </a:t>
            </a:r>
            <a:r>
              <a:rPr lang="ru" sz="1400" dirty="0">
                <a:latin typeface="Times New Roman"/>
              </a:rPr>
              <a:t>рублей, в том числе на:</a:t>
            </a:r>
          </a:p>
          <a:p>
            <a:pPr indent="0" algn="just">
              <a:lnSpc>
                <a:spcPts val="1704"/>
              </a:lnSpc>
            </a:pPr>
            <a:r>
              <a:rPr lang="ru-RU" sz="1400" dirty="0" smtClean="0">
                <a:latin typeface="Times New Roman"/>
              </a:rPr>
              <a:t>с</a:t>
            </a:r>
            <a:r>
              <a:rPr lang="ru" sz="1400" dirty="0" smtClean="0">
                <a:latin typeface="Times New Roman"/>
              </a:rPr>
              <a:t>одержание спортивное учреждения «Хотимский физкультурно-спортивный клуб»  - 100,2 тыс. </a:t>
            </a:r>
            <a:r>
              <a:rPr lang="ru-RU" sz="1400" dirty="0">
                <a:latin typeface="Times New Roman"/>
              </a:rPr>
              <a:t>р</a:t>
            </a:r>
            <a:r>
              <a:rPr lang="ru" sz="1400" dirty="0" smtClean="0">
                <a:latin typeface="Times New Roman"/>
              </a:rPr>
              <a:t>ублей.</a:t>
            </a:r>
          </a:p>
          <a:p>
            <a:pPr indent="457200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На проведение спортивных мероприятий-2,5 т.р</a:t>
            </a:r>
          </a:p>
          <a:p>
            <a:pPr indent="457200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>
              <a:lnSpc>
                <a:spcPts val="1704"/>
              </a:lnSpc>
            </a:pPr>
            <a:endParaRPr lang="ru" sz="1400" dirty="0" smtClean="0">
              <a:latin typeface="Times New Roman"/>
            </a:endParaRPr>
          </a:p>
          <a:p>
            <a:pPr indent="457200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Данные </a:t>
            </a:r>
            <a:r>
              <a:rPr lang="ru" sz="1400" dirty="0">
                <a:latin typeface="Times New Roman"/>
              </a:rPr>
              <a:t>расходы позволяют обеспечить: проведение спортивных, </a:t>
            </a:r>
            <a:r>
              <a:rPr lang="ru" sz="1400" dirty="0" smtClean="0">
                <a:latin typeface="Times New Roman"/>
              </a:rPr>
              <a:t>спортивно-</a:t>
            </a:r>
            <a:endParaRPr lang="ru" sz="1400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2698" y="3042444"/>
            <a:ext cx="6397752" cy="6984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>
              <a:lnSpc>
                <a:spcPts val="1704"/>
              </a:lnSpc>
            </a:pPr>
            <a:r>
              <a:rPr lang="ru" sz="1400" dirty="0">
                <a:latin typeface="Times New Roman"/>
              </a:rPr>
              <a:t>массовых, физкультурно-оздоровительных мероприятий на </a:t>
            </a:r>
            <a:r>
              <a:rPr lang="ru" sz="1400" dirty="0" smtClean="0">
                <a:latin typeface="Times New Roman"/>
              </a:rPr>
              <a:t>районном  уровне</a:t>
            </a:r>
            <a:r>
              <a:rPr lang="ru" sz="1400" dirty="0">
                <a:latin typeface="Times New Roman"/>
              </a:rPr>
              <a:t>;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функционирование специализированных учебно-спортивных учреждений и спортивных объектов;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проведение </a:t>
            </a:r>
            <a:r>
              <a:rPr lang="ru" sz="1400" dirty="0">
                <a:latin typeface="Times New Roman"/>
              </a:rPr>
              <a:t>других мероприятий в области физической культуры и спорта.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Реализация </a:t>
            </a:r>
            <a:r>
              <a:rPr lang="ru" sz="1400" dirty="0">
                <a:latin typeface="Times New Roman"/>
              </a:rPr>
              <a:t>государственной программы развития физической культуры и спорта в Республике Беларусь на 2016 - 2020 годы направлена на закрепление позитивной динамики в сферах оздоровления населения, развития физической культуры в учреждениях образования, детско-юношеского </a:t>
            </a:r>
            <a:r>
              <a:rPr lang="ru" sz="1400" dirty="0" smtClean="0">
                <a:latin typeface="Times New Roman"/>
              </a:rPr>
              <a:t>спорта</a:t>
            </a:r>
            <a:r>
              <a:rPr lang="ru" sz="1400" dirty="0">
                <a:latin typeface="Times New Roman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11055" y="93865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27</a:t>
            </a:r>
            <a:endParaRPr lang="ru" sz="1050" dirty="0"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376" y="807720"/>
            <a:ext cx="6388608" cy="2905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400" u="sng" dirty="0" smtClean="0">
                <a:solidFill>
                  <a:srgbClr val="0070C0"/>
                </a:solidFill>
                <a:latin typeface="Times New Roman"/>
              </a:rPr>
              <a:t>Межбюджетные </a:t>
            </a: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трансферты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2376" y="1098228"/>
            <a:ext cx="6388608" cy="18278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r>
              <a:rPr lang="ru" sz="1400" dirty="0">
                <a:latin typeface="Times New Roman"/>
              </a:rPr>
              <a:t>В </a:t>
            </a:r>
            <a:r>
              <a:rPr lang="ru" sz="1400" dirty="0" smtClean="0">
                <a:latin typeface="Times New Roman"/>
              </a:rPr>
              <a:t>2020 </a:t>
            </a:r>
            <a:r>
              <a:rPr lang="ru" sz="1400" dirty="0">
                <a:latin typeface="Times New Roman"/>
              </a:rPr>
              <a:t>году из </a:t>
            </a:r>
            <a:r>
              <a:rPr lang="ru" sz="1400" dirty="0" smtClean="0">
                <a:latin typeface="Times New Roman"/>
              </a:rPr>
              <a:t>областного бюджета </a:t>
            </a:r>
            <a:r>
              <a:rPr lang="ru" sz="1400" dirty="0">
                <a:latin typeface="Times New Roman"/>
              </a:rPr>
              <a:t>в бюджет </a:t>
            </a:r>
            <a:r>
              <a:rPr lang="ru" sz="1400" dirty="0" smtClean="0">
                <a:latin typeface="Times New Roman"/>
              </a:rPr>
              <a:t>района </a:t>
            </a:r>
            <a:r>
              <a:rPr lang="ru" sz="1400" dirty="0">
                <a:latin typeface="Times New Roman"/>
              </a:rPr>
              <a:t>для обеспечения его сбалансированности планируется передать </a:t>
            </a:r>
            <a:r>
              <a:rPr lang="ru" sz="1400" dirty="0" smtClean="0">
                <a:latin typeface="Times New Roman"/>
              </a:rPr>
              <a:t>межбюджетные трансферты </a:t>
            </a:r>
            <a:r>
              <a:rPr lang="ru" sz="1400" dirty="0">
                <a:latin typeface="Times New Roman"/>
              </a:rPr>
              <a:t>в сумме </a:t>
            </a:r>
            <a:r>
              <a:rPr lang="ru" sz="1400" dirty="0" smtClean="0">
                <a:latin typeface="Times New Roman"/>
              </a:rPr>
              <a:t>  </a:t>
            </a:r>
            <a:r>
              <a:rPr lang="ru" sz="1400" b="1" i="1" dirty="0" smtClean="0">
                <a:latin typeface="Times New Roman"/>
              </a:rPr>
              <a:t>16 877,6  тыс. </a:t>
            </a:r>
            <a:r>
              <a:rPr lang="ru" sz="1400" b="1" i="1" dirty="0">
                <a:latin typeface="Times New Roman"/>
              </a:rPr>
              <a:t>рублей</a:t>
            </a:r>
            <a:r>
              <a:rPr lang="ru" sz="1400" b="1" i="1" dirty="0" smtClean="0">
                <a:latin typeface="Times New Roman"/>
              </a:rPr>
              <a:t>.</a:t>
            </a:r>
          </a:p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r>
              <a:rPr lang="ru" sz="1400" dirty="0" smtClean="0">
                <a:latin typeface="Times New Roman"/>
              </a:rPr>
              <a:t>В том числе:</a:t>
            </a:r>
          </a:p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r>
              <a:rPr lang="ru" sz="1400" b="1" i="1" dirty="0" smtClean="0">
                <a:latin typeface="Times New Roman"/>
              </a:rPr>
              <a:t>дотации</a:t>
            </a:r>
            <a:r>
              <a:rPr lang="ru" sz="1400" dirty="0" smtClean="0">
                <a:latin typeface="Times New Roman"/>
              </a:rPr>
              <a:t> – 15 843,8 тыс. рублей;</a:t>
            </a:r>
          </a:p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r>
              <a:rPr lang="ru-RU" sz="1400" b="1" i="1" dirty="0" smtClean="0">
                <a:latin typeface="Times New Roman"/>
              </a:rPr>
              <a:t>с</a:t>
            </a:r>
            <a:r>
              <a:rPr lang="ru" sz="1400" b="1" i="1" dirty="0" smtClean="0">
                <a:latin typeface="Times New Roman"/>
              </a:rPr>
              <a:t>убвенции </a:t>
            </a:r>
            <a:r>
              <a:rPr lang="ru" sz="1400" dirty="0" smtClean="0">
                <a:latin typeface="Times New Roman"/>
              </a:rPr>
              <a:t>по </a:t>
            </a:r>
            <a:r>
              <a:rPr lang="ru" sz="1400" dirty="0">
                <a:latin typeface="Times New Roman"/>
              </a:rPr>
              <a:t>индексированным жилищным квотам (именным приватизационным чекам «Жилье») </a:t>
            </a:r>
            <a:r>
              <a:rPr lang="ru" sz="1400" dirty="0" smtClean="0">
                <a:latin typeface="Times New Roman"/>
              </a:rPr>
              <a:t>– 10,0 тыс. рублей;</a:t>
            </a:r>
          </a:p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r>
              <a:rPr lang="ru-RU" sz="1400" b="1" i="1" dirty="0" smtClean="0">
                <a:latin typeface="Times New Roman"/>
              </a:rPr>
              <a:t>к</a:t>
            </a:r>
            <a:r>
              <a:rPr lang="ru" sz="1400" b="1" i="1" dirty="0" smtClean="0">
                <a:latin typeface="Times New Roman"/>
              </a:rPr>
              <a:t>омплектование библиотечных фондов </a:t>
            </a:r>
            <a:r>
              <a:rPr lang="ru" sz="1400" dirty="0" smtClean="0">
                <a:latin typeface="Times New Roman"/>
              </a:rPr>
              <a:t>– 50,9 тыс. рублей;</a:t>
            </a:r>
          </a:p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r>
              <a:rPr lang="ru-RU" sz="1400" b="1" i="1" dirty="0" smtClean="0">
                <a:latin typeface="Times New Roman"/>
              </a:rPr>
              <a:t>оказание п</a:t>
            </a:r>
            <a:r>
              <a:rPr lang="ru" sz="1400" b="1" i="1" dirty="0" smtClean="0">
                <a:latin typeface="Times New Roman"/>
              </a:rPr>
              <a:t>омощи в обеспечении жильем </a:t>
            </a:r>
            <a:r>
              <a:rPr lang="ru" sz="1400" dirty="0" smtClean="0">
                <a:latin typeface="Times New Roman"/>
              </a:rPr>
              <a:t>– 888,1 тыс. </a:t>
            </a:r>
            <a:r>
              <a:rPr lang="ru-RU" sz="1400" dirty="0">
                <a:latin typeface="Times New Roman"/>
              </a:rPr>
              <a:t>р</a:t>
            </a:r>
            <a:r>
              <a:rPr lang="ru" sz="1400" dirty="0" smtClean="0">
                <a:latin typeface="Times New Roman"/>
              </a:rPr>
              <a:t>ублей;</a:t>
            </a:r>
          </a:p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r>
              <a:rPr lang="ru-RU" sz="1400" b="1" i="1" dirty="0" smtClean="0">
                <a:latin typeface="Times New Roman"/>
              </a:rPr>
              <a:t>финансирование мероприятий по охране окружающей среды </a:t>
            </a:r>
            <a:r>
              <a:rPr lang="ru-RU" sz="1400" dirty="0" smtClean="0">
                <a:latin typeface="Times New Roman"/>
              </a:rPr>
              <a:t>– 2,8 </a:t>
            </a:r>
            <a:r>
              <a:rPr lang="ru-RU" sz="1400" dirty="0">
                <a:latin typeface="Times New Roman"/>
              </a:rPr>
              <a:t>тыс. рублей;</a:t>
            </a:r>
          </a:p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r>
              <a:rPr lang="ru-RU" sz="1400" b="1" i="1" dirty="0" smtClean="0">
                <a:latin typeface="Times New Roman"/>
              </a:rPr>
              <a:t>финансирование </a:t>
            </a:r>
            <a:r>
              <a:rPr lang="ru-RU" sz="1400" b="1" i="1" dirty="0">
                <a:latin typeface="Times New Roman"/>
              </a:rPr>
              <a:t>расходов жилищно-коммунального хозяйства </a:t>
            </a:r>
            <a:r>
              <a:rPr lang="ru-RU" sz="1400" dirty="0">
                <a:latin typeface="Times New Roman"/>
              </a:rPr>
              <a:t>(замена светильников наружного освещения) – </a:t>
            </a:r>
            <a:r>
              <a:rPr lang="ru-RU" sz="1400" dirty="0" smtClean="0">
                <a:latin typeface="Times New Roman"/>
              </a:rPr>
              <a:t>32,0 </a:t>
            </a:r>
            <a:r>
              <a:rPr lang="ru-RU" sz="1400" dirty="0">
                <a:latin typeface="Times New Roman"/>
              </a:rPr>
              <a:t>тыс. рублей;</a:t>
            </a:r>
          </a:p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r>
              <a:rPr lang="ru-RU" sz="1400" b="1" i="1" dirty="0">
                <a:latin typeface="Times New Roman"/>
              </a:rPr>
              <a:t>с</a:t>
            </a:r>
            <a:r>
              <a:rPr lang="ru-RU" sz="1400" b="1" i="1" dirty="0" smtClean="0">
                <a:latin typeface="Times New Roman"/>
              </a:rPr>
              <a:t>убвенции из </a:t>
            </a:r>
            <a:r>
              <a:rPr lang="ru-RU" sz="1400" b="1" i="1" dirty="0">
                <a:latin typeface="Times New Roman"/>
              </a:rPr>
              <a:t>республиканского дорожного фонда </a:t>
            </a:r>
            <a:r>
              <a:rPr lang="ru-RU" sz="1400" dirty="0">
                <a:latin typeface="Times New Roman"/>
              </a:rPr>
              <a:t>– </a:t>
            </a:r>
            <a:r>
              <a:rPr lang="ru-RU" sz="1400" dirty="0" smtClean="0">
                <a:latin typeface="Times New Roman"/>
              </a:rPr>
              <a:t>50,0 </a:t>
            </a:r>
            <a:r>
              <a:rPr lang="ru-RU" sz="1400" dirty="0">
                <a:latin typeface="Times New Roman"/>
              </a:rPr>
              <a:t>тыс. рублей.</a:t>
            </a:r>
          </a:p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r>
              <a:rPr lang="ru-RU" sz="1400" dirty="0">
                <a:latin typeface="Times New Roman"/>
              </a:rPr>
              <a:t>					</a:t>
            </a:r>
          </a:p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endParaRPr lang="ru" sz="1400" dirty="0" smtClean="0">
              <a:latin typeface="Times New Roman"/>
            </a:endParaRPr>
          </a:p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endParaRPr lang="ru" sz="1400" dirty="0" smtClean="0">
              <a:latin typeface="Times New Roman"/>
            </a:endParaRPr>
          </a:p>
          <a:p>
            <a:pPr marR="12700" indent="482600" algn="just">
              <a:lnSpc>
                <a:spcPts val="1704"/>
              </a:lnSpc>
              <a:spcBef>
                <a:spcPts val="1680"/>
              </a:spcBef>
              <a:spcAft>
                <a:spcPts val="42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4296" y="3889248"/>
            <a:ext cx="2151888" cy="2292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420"/>
              </a:spcAft>
            </a:pPr>
            <a:endParaRPr lang="ru" sz="125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5304" y="3877056"/>
            <a:ext cx="1456944" cy="10789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420"/>
              </a:spcAft>
            </a:pPr>
            <a:endParaRPr lang="ru" sz="125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79008" y="3904488"/>
            <a:ext cx="1213104" cy="121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endParaRPr lang="ru" sz="1150" b="1" u="sng" dirty="0"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32704" y="4178808"/>
            <a:ext cx="1508760" cy="1136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344"/>
              </a:lnSpc>
            </a:pPr>
            <a:endParaRPr lang="ru" sz="1250" dirty="0">
              <a:latin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2376" y="6412992"/>
            <a:ext cx="4834128" cy="1261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424" y="7726680"/>
            <a:ext cx="4828032" cy="826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2376" y="8595360"/>
            <a:ext cx="6382512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5424" y="9034272"/>
            <a:ext cx="6385560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6528" y="9473184"/>
            <a:ext cx="5937504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0664" y="9692640"/>
            <a:ext cx="147523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9" y="1674292"/>
            <a:ext cx="2289048" cy="1962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5240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28</a:t>
            </a:r>
            <a:endParaRPr lang="ru" sz="1050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5424" y="832104"/>
            <a:ext cx="6388608" cy="387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2139696"/>
            <a:ext cx="6382512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5424" y="2578608"/>
            <a:ext cx="6382512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2376" y="832104"/>
            <a:ext cx="2252472" cy="2661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400" u="sng" dirty="0" smtClean="0">
                <a:solidFill>
                  <a:srgbClr val="0070C0"/>
                </a:solidFill>
                <a:latin typeface="Times New Roman"/>
              </a:rPr>
              <a:t>Жилищно-коммунальные услуги и жилищное </a:t>
            </a: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строительство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70832" y="965166"/>
            <a:ext cx="2743200" cy="10582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Государственная жилищная политика Республики Беларусь направлена на улучшение жилищных условий граждан, состоящих  </a:t>
            </a:r>
            <a:r>
              <a:rPr lang="ru" sz="1400" dirty="0" smtClean="0">
                <a:latin typeface="Times New Roman"/>
              </a:rPr>
              <a:t>           </a:t>
            </a:r>
            <a:r>
              <a:rPr lang="ru" sz="1400" dirty="0">
                <a:latin typeface="Times New Roman"/>
              </a:rPr>
              <a:t>на  </a:t>
            </a:r>
            <a:r>
              <a:rPr lang="ru" sz="1400" dirty="0" smtClean="0">
                <a:latin typeface="Times New Roman"/>
              </a:rPr>
              <a:t>               учете   </a:t>
            </a:r>
            <a:endParaRPr lang="ru" sz="1400" dirty="0"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1688" y="2034332"/>
            <a:ext cx="2743200" cy="4985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нуждающихся в улучшении жилищных    условий.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64736" y="2532888"/>
            <a:ext cx="2743200" cy="25257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423" y="3762524"/>
            <a:ext cx="6440377" cy="5616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жилищное строительство утверждены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916,3 тыс. рублей,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по обслуживанию и погашению льготных кредитов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полученных сельскохозяйственными организациями на строительство (реконструкцию) или приобретение жилых домов (квартир), реконструкцию объектов под жилые помещения, по которым осуществлен перевод долга утверждены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36,3 тыс. рублей.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расходы на жилищное строительство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880,0тыс. рублей.</a:t>
            </a:r>
          </a:p>
          <a:p>
            <a:pPr marL="22352" marR="12700" indent="4445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В рамках реализации мероприятий </a:t>
            </a:r>
            <a:r>
              <a:rPr lang="ru" sz="1400" b="1" i="1" dirty="0" smtClean="0">
                <a:latin typeface="Times New Roman"/>
              </a:rPr>
              <a:t>социальной политики  за счет межбюджетных трансфертов из областного бюджета </a:t>
            </a:r>
            <a:r>
              <a:rPr lang="ru" sz="1400" dirty="0" smtClean="0">
                <a:latin typeface="Times New Roman"/>
              </a:rPr>
              <a:t>осуществляется:</a:t>
            </a:r>
          </a:p>
          <a:p>
            <a:pPr marL="22352" marR="12700" indent="4445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финансовая </a:t>
            </a:r>
            <a:r>
              <a:rPr lang="ru" sz="1400" dirty="0">
                <a:latin typeface="Times New Roman"/>
              </a:rPr>
              <a:t>помощь в погашении льготных кредитов молодым и многодетным семьям </a:t>
            </a:r>
            <a:r>
              <a:rPr lang="ru" sz="1400" dirty="0" smtClean="0">
                <a:latin typeface="Times New Roman"/>
              </a:rPr>
              <a:t> - 7,4 тыс. </a:t>
            </a:r>
            <a:r>
              <a:rPr lang="ru" sz="1400" dirty="0">
                <a:latin typeface="Times New Roman"/>
              </a:rPr>
              <a:t>рублей</a:t>
            </a:r>
            <a:r>
              <a:rPr lang="ru" sz="1400" dirty="0" smtClean="0">
                <a:latin typeface="Times New Roman"/>
              </a:rPr>
              <a:t>.</a:t>
            </a:r>
          </a:p>
          <a:p>
            <a:pPr marL="22352" marR="12700" indent="444500" algn="just">
              <a:lnSpc>
                <a:spcPts val="1704"/>
              </a:lnSpc>
            </a:pPr>
            <a:r>
              <a:rPr lang="ru-RU" sz="1400" dirty="0" smtClean="0">
                <a:latin typeface="Times New Roman"/>
              </a:rPr>
              <a:t>финансируются р</a:t>
            </a:r>
            <a:r>
              <a:rPr lang="ru" sz="1400" dirty="0" smtClean="0">
                <a:latin typeface="Times New Roman"/>
              </a:rPr>
              <a:t>асходы на предоставление гражданам одноразовых субсидий на строительство (реконструкцию) или преобретение жилых помещений и на погашение задолженности по льготным кредитам, полученным на их строительство (реконструкцию) или приобретение) 0,7 тыс. рублей;</a:t>
            </a:r>
          </a:p>
          <a:p>
            <a:pPr marL="22352" marR="12700" indent="444500" algn="just">
              <a:lnSpc>
                <a:spcPts val="1704"/>
              </a:lnSpc>
            </a:pPr>
            <a:r>
              <a:rPr lang="ru-RU" sz="1400" dirty="0" smtClean="0">
                <a:latin typeface="Times New Roman"/>
              </a:rPr>
              <a:t>ф</a:t>
            </a:r>
            <a:r>
              <a:rPr lang="ru" sz="1400" dirty="0" smtClean="0">
                <a:latin typeface="Times New Roman"/>
              </a:rPr>
              <a:t>инансируются расходы по </a:t>
            </a:r>
            <a:r>
              <a:rPr lang="ru" sz="1400" dirty="0">
                <a:latin typeface="Times New Roman"/>
              </a:rPr>
              <a:t>индексированным жилищным квотам (именным приватизационным чекам «Жилье») – </a:t>
            </a:r>
            <a:r>
              <a:rPr lang="ru" sz="1400" dirty="0" smtClean="0">
                <a:latin typeface="Times New Roman"/>
              </a:rPr>
              <a:t>10,0 </a:t>
            </a:r>
            <a:r>
              <a:rPr lang="ru" sz="1400" dirty="0">
                <a:latin typeface="Times New Roman"/>
              </a:rPr>
              <a:t>тыс. </a:t>
            </a:r>
            <a:r>
              <a:rPr lang="ru-RU" sz="1400" dirty="0">
                <a:latin typeface="Times New Roman"/>
              </a:rPr>
              <a:t>р</a:t>
            </a:r>
            <a:r>
              <a:rPr lang="ru" sz="1400" dirty="0" smtClean="0">
                <a:latin typeface="Times New Roman"/>
              </a:rPr>
              <a:t>ублей.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5424" y="4086560"/>
            <a:ext cx="6379464" cy="11161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5424" y="8202168"/>
            <a:ext cx="6376416" cy="3901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2376" y="8647176"/>
            <a:ext cx="638556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6528" y="9515856"/>
            <a:ext cx="592531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2376" y="9735312"/>
            <a:ext cx="1493520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9738" y="738188"/>
            <a:ext cx="640871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Ассигнования на жилищно-коммунальное хозяйство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составляют 1 071,7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 рублей, в том числе на: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субсидирование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жилищно-коммунальных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услуг −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816,0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текущий ремонт жилищного фонда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капитальный ремонт жилищного фонда 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(капитальный ремонт жилого дома по ул. </a:t>
            </a:r>
            <a:r>
              <a:rPr lang="ru-MO" sz="1400" dirty="0" smtClean="0">
                <a:latin typeface="Times New Roman" pitchFamily="18" charset="0"/>
                <a:cs typeface="Times New Roman" pitchFamily="18" charset="0"/>
              </a:rPr>
              <a:t>Ленинская, д.52 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MO" sz="1400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MO" sz="1400" dirty="0" smtClean="0">
                <a:latin typeface="Times New Roman" pitchFamily="18" charset="0"/>
                <a:cs typeface="Times New Roman" pitchFamily="18" charset="0"/>
              </a:rPr>
              <a:t>. Хотимск, ул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MO" sz="1400" dirty="0" smtClean="0">
                <a:latin typeface="Times New Roman" pitchFamily="18" charset="0"/>
                <a:cs typeface="Times New Roman" pitchFamily="18" charset="0"/>
              </a:rPr>
              <a:t>Садовая, д.59 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MO" sz="1400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MO" sz="1400" dirty="0" smtClean="0">
                <a:latin typeface="Times New Roman" pitchFamily="18" charset="0"/>
                <a:cs typeface="Times New Roman" pitchFamily="18" charset="0"/>
              </a:rPr>
              <a:t>Хотимск)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230,2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 рублей;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предоставление льгот отдельным категориям граждан по оплате за жилищно-коммунальные услуги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Благоустройство населенных пунктов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мероприятия по благоустройству населенных пунктов предусмотрено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439,9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Из них 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- поддержание </a:t>
            </a:r>
            <a:r>
              <a:rPr lang="ru-RU" sz="1400" dirty="0">
                <a:latin typeface="Times New Roman"/>
                <a:ea typeface="Times New Roman"/>
              </a:rPr>
              <a:t>и восстановление санитарного и технического состояния придомовых территорий многоквартирных жилых домов -</a:t>
            </a:r>
            <a:r>
              <a:rPr lang="ru-RU" sz="1400" dirty="0" smtClean="0">
                <a:latin typeface="Times New Roman"/>
                <a:ea typeface="Times New Roman"/>
              </a:rPr>
              <a:t>81,8 </a:t>
            </a:r>
            <a:r>
              <a:rPr lang="ru-RU" sz="1400" dirty="0">
                <a:latin typeface="Times New Roman"/>
                <a:ea typeface="Times New Roman"/>
              </a:rPr>
              <a:t>тыс. рублей;</a:t>
            </a:r>
            <a:endParaRPr lang="ru-RU" sz="1100" dirty="0">
              <a:latin typeface="Times New Roman"/>
              <a:ea typeface="Times New Roman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текущее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 объектов благоустройства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25,5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на финансирование мероприятий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увековечиванию погибших при защите Отечества и сохранению памяти о жертвах войны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- 6,0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расходы по уличному освещению населенных пунктов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93,3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содержанию и ремонту улично-дорожной сети населенных пунктов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183,3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субвенции дорожного фонда – 50,0 тыс. рублей.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Другие расходы в области жилищно-коммунальных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 услуг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Ассигнования в бюджете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запланированы в сумме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рублей, из них: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-расходы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организаций жилищно-коммунального хозяйства, связанные с регистрацией граждан по месту жительства и месту пребывания запланированы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7,4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расходы, не распределенные по параграфам (услуги бань) – 20,2 тыс. рублей;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расходов организаций, осуществляющих начисление платы за жилищно-коммунальные услуги и платы за пользование жилым помещением, связанные с выполнением функций по предоставлению безналичных жилищных субсидий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7409" y="234132"/>
            <a:ext cx="4320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1050" dirty="0" smtClean="0">
                <a:latin typeface="Times New Roman"/>
              </a:rPr>
              <a:t>29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8552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30</a:t>
            </a:r>
            <a:endParaRPr lang="ru" sz="1050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4088" y="807720"/>
            <a:ext cx="6406896" cy="1743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352" marR="12700"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4088" y="807720"/>
            <a:ext cx="6406896" cy="20907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352" indent="0" algn="just">
              <a:spcBef>
                <a:spcPts val="1050"/>
              </a:spcBef>
              <a:spcAft>
                <a:spcPts val="147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Расходы на национальную экономику</a:t>
            </a:r>
          </a:p>
          <a:p>
            <a:pPr marL="22352" marR="12700" indent="444500" algn="just">
              <a:lnSpc>
                <a:spcPts val="1728"/>
              </a:lnSpc>
              <a:spcAft>
                <a:spcPts val="630"/>
              </a:spcAft>
            </a:pPr>
            <a:r>
              <a:rPr lang="ru" sz="1400" dirty="0" smtClean="0">
                <a:latin typeface="Times New Roman"/>
              </a:rPr>
              <a:t>Часть </a:t>
            </a:r>
            <a:r>
              <a:rPr lang="ru" sz="1400" dirty="0">
                <a:latin typeface="Times New Roman"/>
              </a:rPr>
              <a:t>государственных расходов будет направлена в </a:t>
            </a:r>
            <a:r>
              <a:rPr lang="ru" sz="1400" dirty="0" smtClean="0">
                <a:latin typeface="Times New Roman"/>
              </a:rPr>
              <a:t>2020 </a:t>
            </a:r>
            <a:r>
              <a:rPr lang="ru" sz="1400" dirty="0">
                <a:latin typeface="Times New Roman"/>
              </a:rPr>
              <a:t>году на финансирование отраслей национальной экономики </a:t>
            </a:r>
            <a:r>
              <a:rPr lang="ru" sz="1400" dirty="0" smtClean="0">
                <a:latin typeface="Times New Roman"/>
              </a:rPr>
              <a:t>– 2 148,2 тыс. </a:t>
            </a:r>
            <a:r>
              <a:rPr lang="ru" sz="1400" dirty="0">
                <a:latin typeface="Times New Roman"/>
              </a:rPr>
              <a:t>рублей</a:t>
            </a:r>
            <a:r>
              <a:rPr lang="ru" sz="1400" dirty="0" smtClean="0">
                <a:latin typeface="Times New Roman"/>
              </a:rPr>
              <a:t>.</a:t>
            </a:r>
          </a:p>
          <a:p>
            <a:pPr marL="73152" indent="0" algn="ctr">
              <a:lnSpc>
                <a:spcPts val="1704"/>
              </a:lnSpc>
              <a:spcAft>
                <a:spcPts val="1050"/>
              </a:spcAft>
            </a:pPr>
            <a:endParaRPr lang="ru" sz="1400" dirty="0" smtClean="0">
              <a:latin typeface="Times New Roman"/>
            </a:endParaRPr>
          </a:p>
          <a:p>
            <a:pPr marL="73152" indent="0" algn="ctr">
              <a:lnSpc>
                <a:spcPts val="1704"/>
              </a:lnSpc>
              <a:spcAft>
                <a:spcPts val="1050"/>
              </a:spcAft>
            </a:pPr>
            <a:endParaRPr lang="ru" sz="1400" dirty="0">
              <a:latin typeface="Times New Roman"/>
            </a:endParaRPr>
          </a:p>
          <a:p>
            <a:pPr marL="73152" indent="0" algn="ctr">
              <a:lnSpc>
                <a:spcPts val="1704"/>
              </a:lnSpc>
              <a:spcAft>
                <a:spcPts val="1050"/>
              </a:spcAft>
            </a:pPr>
            <a:r>
              <a:rPr lang="ru" sz="1400" b="1" dirty="0" smtClean="0">
                <a:latin typeface="Times New Roman"/>
              </a:rPr>
              <a:t>Расходы районного бюджета на отрасли национальной экономики в 2020 году</a:t>
            </a:r>
            <a:endParaRPr lang="ru" sz="1400" b="1" dirty="0">
              <a:latin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7994"/>
              </p:ext>
            </p:extLst>
          </p:nvPr>
        </p:nvGraphicFramePr>
        <p:xfrm>
          <a:off x="704088" y="2970436"/>
          <a:ext cx="6389705" cy="3771088"/>
        </p:xfrm>
        <a:graphic>
          <a:graphicData uri="http://schemas.openxmlformats.org/drawingml/2006/table">
            <a:tbl>
              <a:tblPr/>
              <a:tblGrid>
                <a:gridCol w="3526536"/>
                <a:gridCol w="1350264"/>
                <a:gridCol w="1512905"/>
              </a:tblGrid>
              <a:tr h="576064"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050" b="1" dirty="0"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48"/>
                        </a:lnSpc>
                      </a:pPr>
                      <a:r>
                        <a:rPr lang="ru" sz="1050" b="1" dirty="0">
                          <a:latin typeface="Times New Roman"/>
                        </a:rPr>
                        <a:t>Сумма </a:t>
                      </a:r>
                      <a:r>
                        <a:rPr lang="ru" sz="1050" b="1" dirty="0" smtClean="0">
                          <a:latin typeface="Times New Roman"/>
                        </a:rPr>
                        <a:t>(тыс. </a:t>
                      </a:r>
                      <a:r>
                        <a:rPr lang="ru" sz="1050" b="1" dirty="0">
                          <a:latin typeface="Times New Roman"/>
                        </a:rPr>
                        <a:t>рублей)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72"/>
                        </a:lnSpc>
                      </a:pPr>
                      <a:r>
                        <a:rPr lang="ru" sz="1050" b="1" dirty="0">
                          <a:latin typeface="Times New Roman"/>
                        </a:rPr>
                        <a:t>Удельный вес в расходах </a:t>
                      </a:r>
                      <a:r>
                        <a:rPr lang="ru" sz="1050" b="1" dirty="0" smtClean="0">
                          <a:latin typeface="Times New Roman"/>
                        </a:rPr>
                        <a:t>бюджета (в </a:t>
                      </a:r>
                      <a:r>
                        <a:rPr lang="ru" sz="1050" b="1" dirty="0">
                          <a:latin typeface="Times New Roman"/>
                        </a:rPr>
                        <a:t>процентах)</a:t>
                      </a:r>
                    </a:p>
                  </a:txBody>
                  <a:tcPr marL="0" marR="0" marT="0" marB="0"/>
                </a:tc>
              </a:tr>
              <a:tr h="338328"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050" b="1" dirty="0">
                          <a:latin typeface="Times New Roman"/>
                        </a:rPr>
                        <a:t>Сельское хозяйство, рыбохозяйственная </a:t>
                      </a:r>
                      <a:r>
                        <a:rPr lang="ru" sz="1050" b="1" dirty="0" smtClean="0">
                          <a:latin typeface="Times New Roman"/>
                        </a:rPr>
                        <a:t>деятельность-всего, из</a:t>
                      </a:r>
                      <a:r>
                        <a:rPr lang="ru" sz="1050" b="1" baseline="0" dirty="0" smtClean="0">
                          <a:latin typeface="Times New Roman"/>
                        </a:rPr>
                        <a:t> них</a:t>
                      </a:r>
                      <a:r>
                        <a:rPr lang="ru" sz="1050" b="1" dirty="0" smtClean="0">
                          <a:latin typeface="Times New Roman"/>
                        </a:rPr>
                        <a:t>.: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- на реализацию мероприятий Программы социально-экономического развития юго-восточного региона Могилевской области на период до 2020 года, в том числе на:</a:t>
                      </a: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техническое переоснащение сельскохозяйственного производства (приобретение сельскохозяйственной техники и оборудования);</a:t>
                      </a: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предоставление субсидий в виде оплаты денежных обязательств субъектов хозяйствования, осуществляющих деятельность в области агропромышленного производства, по договорам финансовой аренды (лизинга).</a:t>
                      </a:r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 smtClean="0">
                          <a:latin typeface="Times New Roman"/>
                        </a:rPr>
                        <a:t>1 771,5</a:t>
                      </a:r>
                    </a:p>
                    <a:p>
                      <a:pPr marR="762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76200" indent="0" algn="r"/>
                      <a:r>
                        <a:rPr lang="ru" sz="1050" b="0" dirty="0" smtClean="0">
                          <a:latin typeface="Times New Roman"/>
                        </a:rPr>
                        <a:t>1 081,3</a:t>
                      </a:r>
                    </a:p>
                    <a:p>
                      <a:pPr marR="762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76200" indent="0" algn="r"/>
                      <a:r>
                        <a:rPr lang="ru" sz="1050" b="0" dirty="0" smtClean="0">
                          <a:latin typeface="Times New Roman"/>
                        </a:rPr>
                        <a:t>306,9</a:t>
                      </a: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 smtClean="0">
                          <a:latin typeface="Times New Roman"/>
                        </a:rPr>
                        <a:t>7,8</a:t>
                      </a:r>
                    </a:p>
                    <a:p>
                      <a:pPr marR="889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88900" indent="0" algn="r"/>
                      <a:r>
                        <a:rPr lang="ru" sz="1050" b="0" dirty="0" smtClean="0">
                          <a:latin typeface="Times New Roman"/>
                        </a:rPr>
                        <a:t>4,8</a:t>
                      </a:r>
                    </a:p>
                    <a:p>
                      <a:pPr marR="889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 smtClean="0">
                        <a:latin typeface="Times New Roman"/>
                      </a:endParaRPr>
                    </a:p>
                    <a:p>
                      <a:pPr marR="88900" indent="0" algn="r"/>
                      <a:r>
                        <a:rPr lang="ru" sz="1050" b="0" dirty="0" smtClean="0">
                          <a:latin typeface="Times New Roman"/>
                        </a:rPr>
                        <a:t>1,4</a:t>
                      </a:r>
                      <a:endParaRPr lang="ru" sz="1050" b="0" dirty="0"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240000">
                <a:tc>
                  <a:txBody>
                    <a:bodyPr/>
                    <a:lstStyle/>
                    <a:p>
                      <a:pPr marL="76200" indent="0"/>
                      <a:r>
                        <a:rPr lang="ru" sz="1050" b="1" dirty="0"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 smtClean="0">
                          <a:latin typeface="Times New Roman"/>
                        </a:rPr>
                        <a:t>153,0</a:t>
                      </a:r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 smtClean="0">
                          <a:latin typeface="Times New Roman"/>
                        </a:rPr>
                        <a:t>0,7</a:t>
                      </a:r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332232">
                <a:tc>
                  <a:txBody>
                    <a:bodyPr/>
                    <a:lstStyle/>
                    <a:p>
                      <a:pPr marL="76200" indent="0"/>
                      <a:r>
                        <a:rPr lang="ru" sz="1050" b="1" dirty="0">
                          <a:latin typeface="Times New Roman"/>
                        </a:rPr>
                        <a:t>Топливо и энергетика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 smtClean="0">
                          <a:latin typeface="Times New Roman"/>
                        </a:rPr>
                        <a:t>220,1</a:t>
                      </a:r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 smtClean="0">
                          <a:latin typeface="Times New Roman"/>
                        </a:rPr>
                        <a:t>0,9</a:t>
                      </a:r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531864">
                <a:tc>
                  <a:txBody>
                    <a:bodyPr/>
                    <a:lstStyle/>
                    <a:p>
                      <a:pPr marL="76200" indent="0"/>
                      <a:r>
                        <a:rPr lang="ru" sz="1050" b="1" dirty="0">
                          <a:latin typeface="Times New Roman"/>
                        </a:rPr>
                        <a:t>Другие расходы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 smtClean="0">
                          <a:latin typeface="Times New Roman"/>
                        </a:rPr>
                        <a:t>3,6</a:t>
                      </a:r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 smtClean="0">
                          <a:latin typeface="Times New Roman"/>
                        </a:rPr>
                        <a:t>0,02</a:t>
                      </a:r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170688">
                <a:tc>
                  <a:txBody>
                    <a:bodyPr/>
                    <a:lstStyle/>
                    <a:p>
                      <a:pPr marL="76200" indent="0"/>
                      <a:r>
                        <a:rPr lang="ru" sz="1050" b="1" dirty="0" smtClean="0">
                          <a:latin typeface="Times New Roman"/>
                        </a:rPr>
                        <a:t>Итого</a:t>
                      </a:r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 smtClean="0">
                          <a:latin typeface="Times New Roman"/>
                        </a:rPr>
                        <a:t>2 148,2</a:t>
                      </a:r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 smtClean="0">
                          <a:latin typeface="Times New Roman"/>
                        </a:rPr>
                        <a:t>9,4</a:t>
                      </a:r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59680" y="8881872"/>
            <a:ext cx="448056" cy="1615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endParaRPr lang="ru" sz="1150" b="1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73" y="1629289"/>
            <a:ext cx="2334768" cy="23347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8288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31</a:t>
            </a:r>
            <a:endParaRPr lang="ru" sz="1050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2376" y="826008"/>
            <a:ext cx="6388608" cy="832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328" y="1709928"/>
            <a:ext cx="6388608" cy="1700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424" y="3456432"/>
            <a:ext cx="6376416" cy="8290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5424" y="4337304"/>
            <a:ext cx="6382512" cy="826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376" y="5209032"/>
            <a:ext cx="6370320" cy="3901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6528" y="5654040"/>
            <a:ext cx="5934456" cy="164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0664" y="5864352"/>
            <a:ext cx="147523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6528" y="6083808"/>
            <a:ext cx="449275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  <a:spcAft>
                <a:spcPts val="63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9328" y="1170236"/>
            <a:ext cx="2718816" cy="288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400" u="sng" dirty="0" smtClean="0">
                <a:solidFill>
                  <a:srgbClr val="0070C0"/>
                </a:solidFill>
                <a:latin typeface="Times New Roman"/>
              </a:rPr>
              <a:t>Сельское хозяйство</a:t>
            </a:r>
            <a:endParaRPr lang="ru" sz="1400" u="sng" dirty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8728" y="1458268"/>
            <a:ext cx="3575304" cy="19524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Общий объем ассигнований на финансирование </a:t>
            </a:r>
            <a:r>
              <a:rPr lang="ru" sz="1400" dirty="0" smtClean="0">
                <a:latin typeface="Times New Roman"/>
              </a:rPr>
              <a:t>сельского хозяйства составляет 1 771,5 тыс. рублей.</a:t>
            </a:r>
            <a:r>
              <a:rPr lang="en-US" sz="1400" dirty="0" smtClean="0">
                <a:latin typeface="Times New Roman"/>
              </a:rPr>
              <a:t> </a:t>
            </a:r>
            <a:endParaRPr lang="ru-RU" sz="1400" dirty="0" smtClean="0">
              <a:latin typeface="Times New Roman"/>
            </a:endParaRPr>
          </a:p>
          <a:p>
            <a:pPr indent="4445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Средства предусмотрены:</a:t>
            </a:r>
          </a:p>
          <a:p>
            <a:pPr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          на </a:t>
            </a:r>
            <a:r>
              <a:rPr lang="ru" sz="14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ветеринарной станции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сумме 367,0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реализацию мероприятий Программы социально-экономического развития юго-восточного региона Могилевской области на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года в сумме 1 388,2 тыс. рублей;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на проведение </a:t>
            </a:r>
            <a:r>
              <a:rPr lang="ru-RU" sz="1400" dirty="0">
                <a:latin typeface="Times New Roman"/>
                <a:ea typeface="Times New Roman"/>
              </a:rPr>
              <a:t>районных мероприятий «</a:t>
            </a:r>
            <a:r>
              <a:rPr lang="ru-RU" sz="1400" dirty="0" smtClean="0">
                <a:latin typeface="Times New Roman"/>
                <a:ea typeface="Times New Roman"/>
              </a:rPr>
              <a:t>Дажынкi-2020»-15,0 тыс. рублей;</a:t>
            </a:r>
            <a:endParaRPr lang="ru-RU" sz="9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на компенсацию </a:t>
            </a:r>
            <a:r>
              <a:rPr lang="ru-RU" sz="1400" dirty="0">
                <a:latin typeface="Times New Roman"/>
                <a:ea typeface="Times New Roman"/>
              </a:rPr>
              <a:t>потерь банкам Республики Беларусь и возмещение процентов этим организациям по кредитам, выданным банками Республики Беларусь – </a:t>
            </a:r>
            <a:r>
              <a:rPr lang="ru-RU" sz="1400" dirty="0" smtClean="0">
                <a:latin typeface="Times New Roman"/>
                <a:ea typeface="Times New Roman"/>
              </a:rPr>
              <a:t>1,3 </a:t>
            </a:r>
            <a:r>
              <a:rPr lang="ru-RU" sz="1400" dirty="0">
                <a:latin typeface="Times New Roman"/>
                <a:ea typeface="Times New Roman"/>
              </a:rPr>
              <a:t>тыс. рублей.</a:t>
            </a:r>
            <a:endParaRPr lang="ru-RU" sz="900" dirty="0">
              <a:latin typeface="Times New Roman"/>
              <a:ea typeface="Times New Roman"/>
            </a:endParaRPr>
          </a:p>
          <a:p>
            <a:pPr marL="285750" indent="-285750" algn="just">
              <a:lnSpc>
                <a:spcPts val="1704"/>
              </a:lnSpc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ts val="1704"/>
              </a:lnSpc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ts val="1704"/>
              </a:lnSpc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1776" y="3410712"/>
            <a:ext cx="3572256" cy="2077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1545" y="9272397"/>
            <a:ext cx="3550920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6313" y="6930876"/>
            <a:ext cx="6388608" cy="52565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46100" algn="just">
              <a:lnSpc>
                <a:spcPts val="1704"/>
              </a:lnSpc>
              <a:spcAft>
                <a:spcPts val="1470"/>
              </a:spcAft>
            </a:pPr>
            <a:r>
              <a:rPr lang="ru" sz="1400" dirty="0" smtClean="0">
                <a:latin typeface="Times New Roman"/>
              </a:rPr>
              <a:t>Основной </a:t>
            </a:r>
            <a:r>
              <a:rPr lang="ru" sz="1400" dirty="0">
                <a:latin typeface="Times New Roman"/>
              </a:rPr>
              <a:t>целью государственной программы развития аграрного бизнеса в Республике Беларусь на 2016 - 2020 годы является повышение эффективности сельскохозяйственного производства и сбыта сельскохозяйственной продукции и продуктов питания, формирование рыночных механизмов хозяйствования в агропромышленном производстве.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9" y="1746300"/>
            <a:ext cx="3220518" cy="1656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8288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32</a:t>
            </a:r>
            <a:endParaRPr lang="ru" sz="1050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2375" y="838200"/>
            <a:ext cx="5579329" cy="6200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1260"/>
              </a:spcAft>
            </a:pPr>
            <a:r>
              <a:rPr lang="ru" sz="1400" u="sng" dirty="0" smtClean="0">
                <a:solidFill>
                  <a:srgbClr val="0070C0"/>
                </a:solidFill>
                <a:latin typeface="Times New Roman"/>
              </a:rPr>
              <a:t>Долг органов местного управления и самоуправления Хотимского районного исполнительного комитета</a:t>
            </a:r>
            <a:endParaRPr lang="ru" sz="1400" u="sng" dirty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3216" y="1240536"/>
            <a:ext cx="3474720" cy="12679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280" y="3402484"/>
            <a:ext cx="6397752" cy="59518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3073" y="4331038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Решением  Хотимского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районного Совета депутатов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          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24-2 «О районном бюджете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год»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год;: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лимит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долга, гарантированного райисполкомом, в размере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1 957,6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лимит долга Хотимского районного Совета депутатов и райисполкома в размере 0 (ноль) рублей.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" y="3517392"/>
            <a:ext cx="6547104" cy="47914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8288" y="469392"/>
            <a:ext cx="170688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33</a:t>
            </a:r>
            <a:endParaRPr lang="ru" sz="1050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280" y="835152"/>
            <a:ext cx="6440424" cy="246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>
              <a:spcAft>
                <a:spcPts val="1680"/>
              </a:spcAft>
            </a:pPr>
            <a:r>
              <a:rPr lang="ru" sz="1850" b="1" dirty="0" smtClean="0">
                <a:solidFill>
                  <a:srgbClr val="0070C0"/>
                </a:solidFill>
                <a:latin typeface="Times New Roman"/>
              </a:rPr>
              <a:t>Сельские </a:t>
            </a: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бюджеты на </a:t>
            </a:r>
            <a:r>
              <a:rPr lang="ru" sz="1850" b="1" dirty="0" smtClean="0">
                <a:solidFill>
                  <a:srgbClr val="0070C0"/>
                </a:solidFill>
                <a:latin typeface="Times New Roman"/>
              </a:rPr>
              <a:t>2020 </a:t>
            </a: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год</a:t>
            </a:r>
          </a:p>
          <a:p>
            <a:pPr marL="12700" marR="52324" indent="457200" algn="just">
              <a:lnSpc>
                <a:spcPts val="1704"/>
              </a:lnSpc>
            </a:pPr>
            <a:r>
              <a:rPr lang="ru" sz="1400" dirty="0" smtClean="0">
                <a:latin typeface="Times New Roman"/>
              </a:rPr>
              <a:t>Сельские </a:t>
            </a:r>
            <a:r>
              <a:rPr lang="ru" sz="1400" dirty="0">
                <a:latin typeface="Times New Roman"/>
              </a:rPr>
              <a:t>бюджеты образуются по принципу «один Совет - один бюджет»: в каждой административно-территориальной единице каждый </a:t>
            </a:r>
            <a:r>
              <a:rPr lang="ru" sz="1400" dirty="0" smtClean="0">
                <a:latin typeface="Times New Roman"/>
              </a:rPr>
              <a:t>сельский </a:t>
            </a:r>
            <a:r>
              <a:rPr lang="ru" sz="1400" dirty="0">
                <a:latin typeface="Times New Roman"/>
              </a:rPr>
              <a:t>Совет депутатов имеет в своем распоряжении </a:t>
            </a:r>
            <a:r>
              <a:rPr lang="ru" sz="1400" dirty="0" smtClean="0">
                <a:latin typeface="Times New Roman"/>
              </a:rPr>
              <a:t>сельский </a:t>
            </a:r>
            <a:r>
              <a:rPr lang="ru" sz="1400" dirty="0">
                <a:latin typeface="Times New Roman"/>
              </a:rPr>
              <a:t>бюджет, средства которого он самостоятельно и независимо использует для выполнения возложенных на него задач и функций.</a:t>
            </a:r>
          </a:p>
          <a:p>
            <a:pPr marL="12700" marR="52324" indent="457200" algn="just">
              <a:lnSpc>
                <a:spcPts val="1704"/>
              </a:lnSpc>
              <a:spcAft>
                <a:spcPts val="1260"/>
              </a:spcAft>
            </a:pPr>
            <a:r>
              <a:rPr lang="ru" sz="1400" dirty="0">
                <a:latin typeface="Times New Roman"/>
              </a:rPr>
              <a:t>Расходы </a:t>
            </a:r>
            <a:r>
              <a:rPr lang="ru" sz="1400" dirty="0" smtClean="0">
                <a:latin typeface="Times New Roman"/>
              </a:rPr>
              <a:t>сельских </a:t>
            </a:r>
            <a:r>
              <a:rPr lang="ru" sz="1400" dirty="0">
                <a:latin typeface="Times New Roman"/>
              </a:rPr>
              <a:t>бюджетов финансируются за счет налогов, сборов (пошлин), неналоговых поступлений и средств, получаемых местными органами власти в качестве поддержки из </a:t>
            </a:r>
            <a:r>
              <a:rPr lang="ru" sz="1400" dirty="0" smtClean="0">
                <a:latin typeface="Times New Roman"/>
              </a:rPr>
              <a:t>районного бюджета </a:t>
            </a:r>
            <a:r>
              <a:rPr lang="ru" sz="1400" dirty="0">
                <a:latin typeface="Times New Roman"/>
              </a:rPr>
              <a:t>(дотации и </a:t>
            </a:r>
            <a:r>
              <a:rPr lang="ru" sz="1400" dirty="0" smtClean="0">
                <a:latin typeface="Times New Roman"/>
              </a:rPr>
              <a:t>межбюджетные трансферты).</a:t>
            </a:r>
            <a:endParaRPr lang="ru" sz="14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280" y="8766048"/>
            <a:ext cx="6406896" cy="10881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8796" indent="457200" algn="just">
              <a:lnSpc>
                <a:spcPts val="1728"/>
              </a:lnSpc>
              <a:spcBef>
                <a:spcPts val="2520"/>
              </a:spcBef>
            </a:pPr>
            <a:r>
              <a:rPr lang="ru" sz="1400" dirty="0">
                <a:latin typeface="Times New Roman"/>
              </a:rPr>
              <a:t>Основными источниками формирования доходов </a:t>
            </a:r>
            <a:r>
              <a:rPr lang="ru" sz="1400" dirty="0" smtClean="0">
                <a:latin typeface="Times New Roman"/>
              </a:rPr>
              <a:t>сельских </a:t>
            </a:r>
            <a:r>
              <a:rPr lang="ru" sz="1400" dirty="0">
                <a:latin typeface="Times New Roman"/>
              </a:rPr>
              <a:t>бюджетов являются:</a:t>
            </a:r>
          </a:p>
          <a:p>
            <a:pPr marL="12700" indent="4572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подоходный налог с физических лиц;</a:t>
            </a:r>
          </a:p>
          <a:p>
            <a:pPr marL="12700" marR="18796" indent="4572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налоги на собственность (земельный налог и налог на недвижимость).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8288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34</a:t>
            </a:r>
            <a:endParaRPr lang="ru" sz="1050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328" y="810768"/>
            <a:ext cx="6431280" cy="643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3180" indent="457200" algn="just">
              <a:lnSpc>
                <a:spcPts val="1728"/>
              </a:lnSpc>
              <a:spcAft>
                <a:spcPts val="1260"/>
              </a:spcAft>
            </a:pPr>
            <a:r>
              <a:rPr lang="ru" sz="1400" dirty="0" smtClean="0">
                <a:latin typeface="Times New Roman"/>
              </a:rPr>
              <a:t>Чем </a:t>
            </a:r>
            <a:r>
              <a:rPr lang="ru" sz="1400" dirty="0">
                <a:latin typeface="Times New Roman"/>
              </a:rPr>
              <a:t>выше уровень экономического развития территории, тем больше собственных (налоговых и неналоговых) доходов поступает в </a:t>
            </a:r>
            <a:r>
              <a:rPr lang="ru" sz="1400" dirty="0" smtClean="0">
                <a:latin typeface="Times New Roman"/>
              </a:rPr>
              <a:t>сельский </a:t>
            </a:r>
            <a:r>
              <a:rPr lang="ru" sz="1400" dirty="0">
                <a:latin typeface="Times New Roman"/>
              </a:rPr>
              <a:t>бюджет.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329" y="1473742"/>
            <a:ext cx="6302456" cy="2725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600" b="1" i="1" dirty="0">
                <a:latin typeface="Times New Roman"/>
              </a:rPr>
              <a:t>Обеспеченность местных бюджетов собственными доходами</a:t>
            </a: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735954"/>
              </p:ext>
            </p:extLst>
          </p:nvPr>
        </p:nvGraphicFramePr>
        <p:xfrm>
          <a:off x="497657" y="2034332"/>
          <a:ext cx="6683064" cy="408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71731" y="6786860"/>
            <a:ext cx="6440424" cy="3312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" sz="1400" dirty="0">
                <a:latin typeface="Times New Roman"/>
              </a:rPr>
              <a:t>За счет средств </a:t>
            </a:r>
            <a:r>
              <a:rPr lang="ru" sz="1400" dirty="0" smtClean="0">
                <a:latin typeface="Times New Roman"/>
              </a:rPr>
              <a:t>сельских </a:t>
            </a:r>
            <a:r>
              <a:rPr lang="ru" sz="1400" dirty="0">
                <a:latin typeface="Times New Roman"/>
              </a:rPr>
              <a:t>бюджетов финансируются </a:t>
            </a:r>
            <a:r>
              <a:rPr lang="ru" sz="1400" dirty="0" smtClean="0">
                <a:latin typeface="Times New Roman"/>
              </a:rPr>
              <a:t>расходы по:</a:t>
            </a: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" sz="1400" dirty="0" smtClean="0">
                <a:latin typeface="Times New Roman"/>
              </a:rPr>
              <a:t>содержанию органов местного управления и самоуправления, </a:t>
            </a: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" sz="1400" dirty="0" smtClean="0">
                <a:latin typeface="Times New Roman"/>
              </a:rPr>
              <a:t>резервный фонд</a:t>
            </a: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-RU" sz="1400" dirty="0" smtClean="0">
                <a:latin typeface="Times New Roman"/>
              </a:rPr>
              <a:t>сносу </a:t>
            </a:r>
            <a:r>
              <a:rPr lang="ru-RU" sz="1400" dirty="0">
                <a:latin typeface="Times New Roman"/>
              </a:rPr>
              <a:t>ветхих и пустующих домов с хозяйственными и иными постройками, признанных бесхозяйными, в сельской </a:t>
            </a:r>
            <a:r>
              <a:rPr lang="ru-RU" sz="1400" dirty="0" smtClean="0">
                <a:latin typeface="Times New Roman"/>
              </a:rPr>
              <a:t>местности,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материально-техническому обеспечению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общественных пунктов необходимыми помещениями, средствами связи, мебелью, иными материально-техническими средствами, оплата коммунальных услуг, услуг связи, эксплуатационных расходов указанных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пунктов,</a:t>
            </a: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-RU" sz="1400" dirty="0" smtClean="0">
                <a:latin typeface="Times New Roman"/>
              </a:rPr>
              <a:t>содержанию и ремонту объектов благоустройства и уличному освещению (государственная программа «</a:t>
            </a:r>
            <a:r>
              <a:rPr lang="ru" sz="1400" i="1" dirty="0" smtClean="0">
                <a:solidFill>
                  <a:prstClr val="black"/>
                </a:solidFill>
                <a:latin typeface="Times New Roman"/>
              </a:rPr>
              <a:t>Комфортное </a:t>
            </a:r>
            <a:r>
              <a:rPr lang="ru" sz="1400" i="1" dirty="0">
                <a:solidFill>
                  <a:prstClr val="black"/>
                </a:solidFill>
                <a:latin typeface="Times New Roman"/>
              </a:rPr>
              <a:t>жилье и благоприятная </a:t>
            </a:r>
            <a:r>
              <a:rPr lang="ru" sz="1400" i="1" dirty="0" smtClean="0">
                <a:solidFill>
                  <a:prstClr val="black"/>
                </a:solidFill>
                <a:latin typeface="Times New Roman"/>
              </a:rPr>
              <a:t>среда»)</a:t>
            </a:r>
            <a:r>
              <a:rPr lang="ru-RU" sz="1400" dirty="0" smtClean="0">
                <a:latin typeface="Times New Roman"/>
              </a:rPr>
              <a:t>.</a:t>
            </a: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8288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 smtClean="0">
                <a:latin typeface="Times New Roman"/>
              </a:rPr>
              <a:t>35</a:t>
            </a:r>
            <a:endParaRPr lang="ru" sz="1050" dirty="0">
              <a:latin typeface="Times New Roman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29218748"/>
              </p:ext>
            </p:extLst>
          </p:nvPr>
        </p:nvGraphicFramePr>
        <p:xfrm>
          <a:off x="515920" y="1026220"/>
          <a:ext cx="6624735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3" y="-1206028"/>
            <a:ext cx="5967610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6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9" y="450156"/>
            <a:ext cx="6120680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67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3" y="882204"/>
            <a:ext cx="6840760" cy="947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8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" y="1026220"/>
            <a:ext cx="6884367" cy="842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0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1" y="1314252"/>
            <a:ext cx="6492875" cy="80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8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882204"/>
            <a:ext cx="6627638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094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4463</Words>
  <Application>Microsoft Office PowerPoint</Application>
  <PresentationFormat>Произвольный</PresentationFormat>
  <Paragraphs>452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БЮДЖЕТ ХОТИМСКОГО РАЙОНА НА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консолидированного бюджета по функциональной классификации на 2020г.,%.</vt:lpstr>
      <vt:lpstr>Презентация PowerPoint</vt:lpstr>
      <vt:lpstr>Презентация PowerPoint</vt:lpstr>
      <vt:lpstr>Структура расходов  отраслей народного хозяйства, %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Чучулина Ирина</dc:creator>
  <cp:lastModifiedBy>Баранова Светлана</cp:lastModifiedBy>
  <cp:revision>333</cp:revision>
  <cp:lastPrinted>2020-02-07T06:56:37Z</cp:lastPrinted>
  <dcterms:modified xsi:type="dcterms:W3CDTF">2020-02-28T07:49:32Z</dcterms:modified>
</cp:coreProperties>
</file>