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703" r:id="rId1"/>
  </p:sldMasterIdLst>
  <p:notesMasterIdLst>
    <p:notesMasterId r:id="rId40"/>
  </p:notesMasterIdLst>
  <p:sldIdLst>
    <p:sldId id="304" r:id="rId2"/>
    <p:sldId id="257" r:id="rId3"/>
    <p:sldId id="323" r:id="rId4"/>
    <p:sldId id="330" r:id="rId5"/>
    <p:sldId id="331" r:id="rId6"/>
    <p:sldId id="332" r:id="rId7"/>
    <p:sldId id="333" r:id="rId8"/>
    <p:sldId id="335" r:id="rId9"/>
    <p:sldId id="337" r:id="rId10"/>
    <p:sldId id="258" r:id="rId11"/>
    <p:sldId id="260" r:id="rId12"/>
    <p:sldId id="261" r:id="rId13"/>
    <p:sldId id="262" r:id="rId14"/>
    <p:sldId id="263" r:id="rId15"/>
    <p:sldId id="266" r:id="rId16"/>
    <p:sldId id="267" r:id="rId17"/>
    <p:sldId id="268" r:id="rId18"/>
    <p:sldId id="309" r:id="rId19"/>
    <p:sldId id="338" r:id="rId20"/>
    <p:sldId id="297" r:id="rId21"/>
    <p:sldId id="272" r:id="rId22"/>
    <p:sldId id="273" r:id="rId23"/>
    <p:sldId id="340" r:id="rId24"/>
    <p:sldId id="300" r:id="rId25"/>
    <p:sldId id="345" r:id="rId26"/>
    <p:sldId id="301" r:id="rId27"/>
    <p:sldId id="284" r:id="rId28"/>
    <p:sldId id="285" r:id="rId29"/>
    <p:sldId id="275" r:id="rId30"/>
    <p:sldId id="294" r:id="rId31"/>
    <p:sldId id="276" r:id="rId32"/>
    <p:sldId id="277" r:id="rId33"/>
    <p:sldId id="278" r:id="rId34"/>
    <p:sldId id="280" r:id="rId35"/>
    <p:sldId id="289" r:id="rId36"/>
    <p:sldId id="290" r:id="rId37"/>
    <p:sldId id="291" r:id="rId38"/>
    <p:sldId id="292" r:id="rId39"/>
  </p:sldIdLst>
  <p:sldSz cx="756285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79281" autoAdjust="0"/>
  </p:normalViewPr>
  <p:slideViewPr>
    <p:cSldViewPr>
      <p:cViewPr varScale="1">
        <p:scale>
          <a:sx n="82" d="100"/>
          <a:sy n="82" d="100"/>
        </p:scale>
        <p:origin x="1686" y="10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8569553805768"/>
          <c:y val="0.21445977353327941"/>
          <c:w val="0.39951212695635474"/>
          <c:h val="0.726436561677592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11-4930-8FC2-C97D29DD2EC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A11-4930-8FC2-C97D29DD2ECE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AA11-4930-8FC2-C97D29DD2ECE}"/>
              </c:ext>
            </c:extLst>
          </c:dPt>
          <c:dLbls>
            <c:dLbl>
              <c:idx val="0"/>
              <c:layout>
                <c:manualLayout>
                  <c:x val="-6.7435841353164189E-2"/>
                  <c:y val="0.107177632693859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1-4930-8FC2-C97D29DD2ECE}"/>
                </c:ext>
              </c:extLst>
            </c:dLbl>
            <c:dLbl>
              <c:idx val="1"/>
              <c:layout>
                <c:manualLayout>
                  <c:x val="-3.8603455818022749E-2"/>
                  <c:y val="-9.9576598394639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1-4930-8FC2-C97D29DD2ECE}"/>
                </c:ext>
              </c:extLst>
            </c:dLbl>
            <c:dLbl>
              <c:idx val="2"/>
              <c:layout>
                <c:manualLayout>
                  <c:x val="-6.7727471566054243E-2"/>
                  <c:y val="-4.88605408395959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11-4930-8FC2-C97D29DD2ECE}"/>
                </c:ext>
              </c:extLst>
            </c:dLbl>
            <c:dLbl>
              <c:idx val="3"/>
              <c:layout>
                <c:manualLayout>
                  <c:x val="0.10748930689219403"/>
                  <c:y val="-0.195896652270467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1-4930-8FC2-C97D29DD2ECE}"/>
                </c:ext>
              </c:extLst>
            </c:dLbl>
            <c:dLbl>
              <c:idx val="4"/>
              <c:layout>
                <c:manualLayout>
                  <c:x val="3.6560343151550503E-2"/>
                  <c:y val="0.124384799433844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1-4930-8FC2-C97D29DD2ECE}"/>
                </c:ext>
              </c:extLst>
            </c:dLbl>
            <c:dLbl>
              <c:idx val="5"/>
              <c:layout>
                <c:manualLayout>
                  <c:x val="3.216681248177311E-2"/>
                  <c:y val="0.12100165202411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11-4930-8FC2-C97D29DD2E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5"/>
                <c:pt idx="0">
                  <c:v>28.5</c:v>
                </c:pt>
                <c:pt idx="1">
                  <c:v>0.7</c:v>
                </c:pt>
                <c:pt idx="2">
                  <c:v>10.1</c:v>
                </c:pt>
                <c:pt idx="3">
                  <c:v>52.6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11-4930-8FC2-C97D29DD2E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5"/>
                <c:pt idx="0">
                  <c:v>4472.6000000000004</c:v>
                </c:pt>
                <c:pt idx="1">
                  <c:v>108.6</c:v>
                </c:pt>
                <c:pt idx="2">
                  <c:v>1582</c:v>
                </c:pt>
                <c:pt idx="3">
                  <c:v>8266.7999999999993</c:v>
                </c:pt>
                <c:pt idx="4">
                  <c:v>1279.5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11-4930-8FC2-C97D29DD2E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Культура и СМИ</c:v>
                </c:pt>
                <c:pt idx="3">
                  <c:v>Образование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5"/>
                <c:pt idx="0">
                  <c:v>28.470670613323151</c:v>
                </c:pt>
                <c:pt idx="1">
                  <c:v>0.69130144180273079</c:v>
                </c:pt>
                <c:pt idx="2">
                  <c:v>10.070339603424678</c:v>
                </c:pt>
                <c:pt idx="3">
                  <c:v>52.622935166618923</c:v>
                </c:pt>
                <c:pt idx="4">
                  <c:v>8.1447531748305178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11-4930-8FC2-C97D29DD2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85808473010298"/>
          <c:y val="0.17793472902893814"/>
          <c:w val="0.31560218020231146"/>
          <c:h val="0.69463890889077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районного бюджета на 2021 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A5-48DD-AA2C-756C8AC0168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5-48DD-AA2C-756C8AC0168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5-48DD-AA2C-756C8AC0168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5-48DD-AA2C-756C8AC0168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A5-48DD-AA2C-756C8AC016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НДС</c:v>
                </c:pt>
                <c:pt idx="3">
                  <c:v>налоги на собственность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47.76750377779377</c:v>
                </c:pt>
                <c:pt idx="2" formatCode="0.0">
                  <c:v>29.384039720803052</c:v>
                </c:pt>
                <c:pt idx="3" formatCode="0.0">
                  <c:v>10.005756638123337</c:v>
                </c:pt>
                <c:pt idx="4" formatCode="0.0">
                  <c:v>12.842699863279844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5-48DD-AA2C-756C8AC016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НДС</c:v>
                </c:pt>
                <c:pt idx="3">
                  <c:v>налоги на собственность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2655.3</c:v>
                </c:pt>
                <c:pt idx="2">
                  <c:v>1633.4</c:v>
                </c:pt>
                <c:pt idx="3">
                  <c:v>556.20000000000005</c:v>
                </c:pt>
                <c:pt idx="4">
                  <c:v>713.9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A5-48DD-AA2C-756C8AC01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29261405878791"/>
          <c:y val="0.33601793609374087"/>
          <c:w val="0.33864089864609898"/>
          <c:h val="0.663982140578484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6B0636BE-939B-4975-AB2B-3B8154AF88CE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9F-4379-9449-DB1F3E438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имущества, находящегося в государственной собственности</c:v>
                </c:pt>
                <c:pt idx="1">
                  <c:v>доходы от осуществление приносящей доходы деятельности</c:v>
                </c:pt>
                <c:pt idx="2">
                  <c:v>Штрафы, удержания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6.2</c:v>
                </c:pt>
                <c:pt idx="1">
                  <c:v>59</c:v>
                </c:pt>
                <c:pt idx="2">
                  <c:v>6.1</c:v>
                </c:pt>
                <c:pt idx="3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D-4EAE-85AE-347B9154F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73060169539182E-2"/>
          <c:y val="8.8450980723615374E-2"/>
          <c:w val="0.52350871065813287"/>
          <c:h val="0.823098038552769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72F-421D-909E-AD6091FD972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372F-421D-909E-AD6091FD972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72F-421D-909E-AD6091FD972F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372F-421D-909E-AD6091FD972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372F-421D-909E-AD6091FD972F}"/>
              </c:ext>
            </c:extLst>
          </c:dPt>
          <c:dPt>
            <c:idx val="5"/>
            <c:bubble3D val="0"/>
            <c:spPr>
              <a:solidFill>
                <a:srgbClr val="E7E753"/>
              </a:solidFill>
            </c:spPr>
            <c:extLst>
              <c:ext xmlns:c16="http://schemas.microsoft.com/office/drawing/2014/chart" uri="{C3380CC4-5D6E-409C-BE32-E72D297353CC}">
                <c16:uniqueId val="{0000000B-372F-421D-909E-AD6091FD972F}"/>
              </c:ext>
            </c:extLst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72F-421D-909E-AD6091FD972F}"/>
              </c:ext>
            </c:extLst>
          </c:dPt>
          <c:dLbls>
            <c:dLbl>
              <c:idx val="0"/>
              <c:layout>
                <c:manualLayout>
                  <c:x val="-8.2189098999938981E-2"/>
                  <c:y val="9.97542548426879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F-421D-909E-AD6091FD972F}"/>
                </c:ext>
              </c:extLst>
            </c:dLbl>
            <c:dLbl>
              <c:idx val="1"/>
              <c:layout>
                <c:manualLayout>
                  <c:x val="-5.7834215695615795E-2"/>
                  <c:y val="-3.1442246773047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14006125705091E-2"/>
                      <c:h val="5.2917772736511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2F-421D-909E-AD6091FD972F}"/>
                </c:ext>
              </c:extLst>
            </c:dLbl>
            <c:dLbl>
              <c:idx val="2"/>
              <c:layout>
                <c:manualLayout>
                  <c:x val="-0.18298604767170501"/>
                  <c:y val="-4.77631556687921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2F-421D-909E-AD6091FD972F}"/>
                </c:ext>
              </c:extLst>
            </c:dLbl>
            <c:dLbl>
              <c:idx val="3"/>
              <c:layout>
                <c:manualLayout>
                  <c:x val="-2.7468391878848118E-2"/>
                  <c:y val="-5.64664490624903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2F-421D-909E-AD6091FD972F}"/>
                </c:ext>
              </c:extLst>
            </c:dLbl>
            <c:dLbl>
              <c:idx val="4"/>
              <c:layout>
                <c:manualLayout>
                  <c:x val="-0.44493686518234765"/>
                  <c:y val="-8.77669251024025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2F-421D-909E-AD6091FD972F}"/>
                </c:ext>
              </c:extLst>
            </c:dLbl>
            <c:dLbl>
              <c:idx val="5"/>
              <c:layout>
                <c:manualLayout>
                  <c:x val="-0.2102958757556958"/>
                  <c:y val="-0.285451916251858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2F-421D-909E-AD6091FD972F}"/>
                </c:ext>
              </c:extLst>
            </c:dLbl>
            <c:dLbl>
              <c:idx val="6"/>
              <c:layout>
                <c:manualLayout>
                  <c:x val="0.18523836781000685"/>
                  <c:y val="-0.13539390938634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2F-421D-909E-AD6091FD972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2F-421D-909E-AD6091FD972F}"/>
                </c:ext>
              </c:extLst>
            </c:dLbl>
            <c:dLbl>
              <c:idx val="8"/>
              <c:layout>
                <c:manualLayout>
                  <c:x val="6.3020712476683283E-2"/>
                  <c:y val="1.66175665526518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2F-421D-909E-AD6091FD972F}"/>
                </c:ext>
              </c:extLst>
            </c:dLbl>
            <c:dLbl>
              <c:idx val="9"/>
              <c:layout>
                <c:manualLayout>
                  <c:x val="0.13918598716827071"/>
                  <c:y val="-1.748303385019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2F-421D-909E-AD6091FD97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30.5</c:v>
                </c:pt>
                <c:pt idx="1">
                  <c:v>3</c:v>
                </c:pt>
                <c:pt idx="2">
                  <c:v>3.6</c:v>
                </c:pt>
                <c:pt idx="3" formatCode="0.00">
                  <c:v>0.3</c:v>
                </c:pt>
                <c:pt idx="5">
                  <c:v>11.7</c:v>
                </c:pt>
                <c:pt idx="6">
                  <c:v>29.4</c:v>
                </c:pt>
                <c:pt idx="7">
                  <c:v>20.8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2F-421D-909E-AD6091FD97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1665.2</c:v>
                </c:pt>
                <c:pt idx="1">
                  <c:v>164.6</c:v>
                </c:pt>
                <c:pt idx="2">
                  <c:v>193.9</c:v>
                </c:pt>
                <c:pt idx="3">
                  <c:v>14.4</c:v>
                </c:pt>
                <c:pt idx="5">
                  <c:v>639.9</c:v>
                </c:pt>
                <c:pt idx="6">
                  <c:v>1605.4</c:v>
                </c:pt>
                <c:pt idx="7">
                  <c:v>1133.3</c:v>
                </c:pt>
                <c:pt idx="8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72F-421D-909E-AD6091FD97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Сельское хозяйство, рыбохозяйственная деятельность</c:v>
                </c:pt>
                <c:pt idx="1">
                  <c:v>Транспорт</c:v>
                </c:pt>
                <c:pt idx="2">
                  <c:v>Топливо и энергетика</c:v>
                </c:pt>
                <c:pt idx="3">
                  <c:v>Другая деятельность в области национальной экономики</c:v>
                </c:pt>
                <c:pt idx="5">
                  <c:v>Жилищное строительство</c:v>
                </c:pt>
                <c:pt idx="6">
                  <c:v>Жилищно-коммунальное хозяйство</c:v>
                </c:pt>
                <c:pt idx="7">
                  <c:v>Благоустройство населенных пунктов</c:v>
                </c:pt>
                <c:pt idx="8">
                  <c:v>Другие вопросы в области жилищно-коммунальных услуг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9"/>
                <c:pt idx="0">
                  <c:v>30.5</c:v>
                </c:pt>
                <c:pt idx="1">
                  <c:v>3</c:v>
                </c:pt>
                <c:pt idx="2">
                  <c:v>3.6</c:v>
                </c:pt>
                <c:pt idx="3">
                  <c:v>0.3</c:v>
                </c:pt>
                <c:pt idx="5">
                  <c:v>11.7</c:v>
                </c:pt>
                <c:pt idx="6">
                  <c:v>29.4</c:v>
                </c:pt>
                <c:pt idx="7">
                  <c:v>20.8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72F-421D-909E-AD6091FD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3449428182144274"/>
          <c:y val="1.1296215145621978E-2"/>
          <c:w val="0.36550571817855726"/>
          <c:h val="0.988703784854378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/>
              <a:t>% собственных </a:t>
            </a:r>
          </a:p>
          <a:p>
            <a:pPr>
              <a:defRPr/>
            </a:pPr>
            <a:r>
              <a:rPr lang="ru-RU" sz="1400" b="0" dirty="0"/>
              <a:t>доходов</a:t>
            </a:r>
          </a:p>
        </c:rich>
      </c:tx>
      <c:layout>
        <c:manualLayout>
          <c:xMode val="edge"/>
          <c:yMode val="edge"/>
          <c:x val="2.7249198016914552E-2"/>
          <c:y val="1.6183412002697236E-2"/>
        </c:manualLayout>
      </c:layout>
      <c:overlay val="0"/>
    </c:title>
    <c:autoTitleDeleted val="0"/>
    <c:view3D>
      <c:rotX val="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обеспеченности собственными доходами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Беседовичский</c:v>
                </c:pt>
                <c:pt idx="1">
                  <c:v>Березковский</c:v>
                </c:pt>
                <c:pt idx="2">
                  <c:v>Великолиповский</c:v>
                </c:pt>
                <c:pt idx="3">
                  <c:v>Тростинский</c:v>
                </c:pt>
                <c:pt idx="4">
                  <c:v>Забелышинский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77.7</c:v>
                </c:pt>
                <c:pt idx="1">
                  <c:v>90.5</c:v>
                </c:pt>
                <c:pt idx="2">
                  <c:v>82.4</c:v>
                </c:pt>
                <c:pt idx="3">
                  <c:v>90.1</c:v>
                </c:pt>
                <c:pt idx="4">
                  <c:v>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E-49DD-B495-75F4A6E37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61312"/>
        <c:axId val="37262848"/>
        <c:axId val="0"/>
      </c:bar3DChart>
      <c:catAx>
        <c:axId val="372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262848"/>
        <c:crosses val="autoZero"/>
        <c:auto val="1"/>
        <c:lblAlgn val="ctr"/>
        <c:lblOffset val="100"/>
        <c:noMultiLvlLbl val="0"/>
      </c:catAx>
      <c:valAx>
        <c:axId val="372628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72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сельских бюджетов</a:t>
            </a:r>
            <a:r>
              <a:rPr lang="ru-RU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2021 году, 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06135717126798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33416506471579E-2"/>
          <c:y val="0.30812296802186812"/>
          <c:w val="0.55160032816407001"/>
          <c:h val="0.557661786053075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0-BF15-43A6-9C12-D770F2FDB031}"/>
              </c:ext>
            </c:extLst>
          </c:dPt>
          <c:dLbls>
            <c:dLbl>
              <c:idx val="1"/>
              <c:layout>
                <c:manualLayout>
                  <c:x val="-0.10352112197695455"/>
                  <c:y val="6.7834343192636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96241585512476E-2"/>
                      <c:h val="4.25903532086178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15-43A6-9C12-D770F2FDB031}"/>
                </c:ext>
              </c:extLst>
            </c:dLbl>
            <c:dLbl>
              <c:idx val="4"/>
              <c:layout>
                <c:manualLayout>
                  <c:x val="-1.9170578143880472E-3"/>
                  <c:y val="-9.88443286521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15-43A6-9C12-D770F2FDB0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содержание органов местного управления и самоуправления</c:v>
                </c:pt>
                <c:pt idx="1">
                  <c:v>материально-техническое обеспечение общественных пунктов</c:v>
                </c:pt>
                <c:pt idx="2">
                  <c:v>содержание объектов благоустройства</c:v>
                </c:pt>
                <c:pt idx="3">
                  <c:v>резервный фонд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84.3</c:v>
                </c:pt>
                <c:pt idx="1">
                  <c:v>0.1</c:v>
                </c:pt>
                <c:pt idx="2">
                  <c:v>14.8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5-43A6-9C12-D770F2FDB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26865829350159"/>
          <c:y val="0.21787658514133351"/>
          <c:w val="0.30989722607772235"/>
          <c:h val="0.78018529076744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2" y="0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114544FB-1F35-47D2-AA8C-1EEFDE900ED3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2" y="4715153"/>
            <a:ext cx="5439412" cy="4466987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2" y="9428716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6112C362-AE37-444C-8A0D-84CAFB7A1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219" y="3321887"/>
            <a:ext cx="6428423" cy="229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428" y="6059593"/>
            <a:ext cx="5293995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3066" y="428240"/>
            <a:ext cx="1701641" cy="91240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43" y="428240"/>
            <a:ext cx="4978876" cy="91240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6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2B44-78D5-44D2-89C7-983309FE2626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B11-920B-49F5-9743-67CD697A0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4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18" y="6871500"/>
            <a:ext cx="6428423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418" y="4532320"/>
            <a:ext cx="6428423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2" y="2495127"/>
            <a:ext cx="3340259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4449" y="2495127"/>
            <a:ext cx="3340259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3" y="2393639"/>
            <a:ext cx="3341572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143" y="3391194"/>
            <a:ext cx="3341572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828" y="2393639"/>
            <a:ext cx="3342885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828" y="3391194"/>
            <a:ext cx="3342885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3" y="425756"/>
            <a:ext cx="2488126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864" y="425764"/>
            <a:ext cx="4227843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143" y="2237702"/>
            <a:ext cx="2488126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9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372" y="7485380"/>
            <a:ext cx="4537710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372" y="955475"/>
            <a:ext cx="4537710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372" y="8369071"/>
            <a:ext cx="4537710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3" y="428232"/>
            <a:ext cx="6806565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3" y="2495127"/>
            <a:ext cx="6806565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142" y="9911206"/>
            <a:ext cx="176466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B02A-66BF-4004-9DB1-3EC4F33DBFF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979" y="9911206"/>
            <a:ext cx="239490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20043" y="9911206"/>
            <a:ext cx="176466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C774-601F-49FE-9898-6DA69D6B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4.xml"/><Relationship Id="rId3" Type="http://schemas.openxmlformats.org/officeDocument/2006/relationships/slide" Target="slide11.xml"/><Relationship Id="rId7" Type="http://schemas.openxmlformats.org/officeDocument/2006/relationships/slide" Target="slide18.xml"/><Relationship Id="rId12" Type="http://schemas.openxmlformats.org/officeDocument/2006/relationships/slide" Target="slide33.xml"/><Relationship Id="rId17" Type="http://schemas.openxmlformats.org/officeDocument/2006/relationships/slide" Target="slide36.xml"/><Relationship Id="rId2" Type="http://schemas.openxmlformats.org/officeDocument/2006/relationships/slide" Target="slide10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32.xml"/><Relationship Id="rId5" Type="http://schemas.openxmlformats.org/officeDocument/2006/relationships/slide" Target="slide15.xml"/><Relationship Id="rId15" Type="http://schemas.openxmlformats.org/officeDocument/2006/relationships/slide" Target="slide28.xml"/><Relationship Id="rId10" Type="http://schemas.openxmlformats.org/officeDocument/2006/relationships/slide" Target="slide31.xml"/><Relationship Id="rId4" Type="http://schemas.openxmlformats.org/officeDocument/2006/relationships/slide" Target="slide14.xml"/><Relationship Id="rId9" Type="http://schemas.openxmlformats.org/officeDocument/2006/relationships/slide" Target="slide29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ярожа\Desktop\Для фотоальбома\Вокладка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6521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29" y="8947100"/>
            <a:ext cx="6806565" cy="1494201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БЮДЖЕТ ХОТИМСКОГО РАЙОНА</a:t>
            </a:r>
            <a:br>
              <a:rPr lang="ru-RU" sz="3000" b="1" dirty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НА 2021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3" y="2495127"/>
            <a:ext cx="6806565" cy="6235949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НА</a:t>
            </a:r>
          </a:p>
        </p:txBody>
      </p:sp>
    </p:spTree>
    <p:extLst>
      <p:ext uri="{BB962C8B-B14F-4D97-AF65-F5344CB8AC3E}">
        <p14:creationId xmlns:p14="http://schemas.microsoft.com/office/powerpoint/2010/main" val="3106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992" y="469392"/>
            <a:ext cx="6434328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ctr"/>
            <a:r>
              <a:rPr lang="ru" sz="1050" dirty="0">
                <a:latin typeface="Times New Roman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232" y="856488"/>
            <a:ext cx="6403848" cy="7470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444500" algn="just">
              <a:spcAft>
                <a:spcPts val="189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Вступление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Финансовая система Республики Беларусь насчитывает столетнюю историю, и все это время реализовывалась последовательная бюджетно-налоговая политика, основной целью которой является повышение эффективности и прозрачности национальной системы управления государственными финансами.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В 2015 году была принята Стратегия реформирования системы управления государственными финансами Республики Беларусь. Одна из основных задач, определенных Стратегией, - повышение информированности общества о деятельности государственных органов и организаций, а также открытости бюджета, что позволит общественности более объективно судить о качестве планирования и исполнения бюджета.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Разработанный Министерством финансов в рамках повышения открытости бюджета «Бюджет для граждан» нацелен на получение обратной связи от граждан, которым интересны вопросы развития экономики Республики Беларусь и, в частности, ее финансовой системы.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Бюджет для граждан представляет собой информацию о формировании бюджета и использовании бюджетных средств, изложенную в максимально простой и понятной форме. В его основу заложены нормы Закона Республики Беларусь «О республиканском бюджете на 2021 год», положения основных направлений бюджетно - финансовой и налоговой политики Республики Беларусь на 2021 - 2023 годы, Закона Республики Беларусь «О местном управлении и самоуправлении в Республике Беларусь».</a:t>
            </a:r>
          </a:p>
          <a:p>
            <a:pPr marL="12700"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Данный бюджет создан в целях вовлечения населения в бюджетный процесс и повышения компетентности граждан в бюджетных вопросах. Он предоставляет возможность любому гражданину получить точную и понятную информацию о приоритетах бюджетно - налоговой политики, параметрах государственного бюджета, подходах по его формированию, распределению финансовых ресурсов страны, планируемых и достигнутых результатах использования бюджетных средств.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12" y="469392"/>
            <a:ext cx="9144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232" y="807720"/>
            <a:ext cx="6400800" cy="9015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444500" algn="just">
              <a:spcAft>
                <a:spcPts val="1470"/>
              </a:spcAft>
            </a:pPr>
            <a:r>
              <a:rPr lang="ru" sz="1500" i="1" dirty="0">
                <a:latin typeface="Times New Roman"/>
              </a:rPr>
              <a:t>Общая информация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общем виде бюджет - это финансовый документ, содержащий подробный план аккумулирования и использования финансовых ресурсов государства, региона за определенный период времени.</a:t>
            </a:r>
          </a:p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Согласно Бюджетному кодексу Республики Беларусь бюджет - это план формирования и использования денежных средств для обеспечения реализации задач и функций государства в течение финансового года. Финансовый год, также как и календарный, длится с 1 января по 31 декабря.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Бюджет является способом перераспределения денежных доходов населения, предприятий и других юридических лиц в интересах финансирования государственных и иных общественно значимых расходов.</a:t>
            </a:r>
          </a:p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бюджетную систему Республики Беларусь как самостоятельные части включаются республиканский бюджет и местные бюджеты.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В связи с особой значимостью республиканского бюджета как для каждого конкретного гражданина, так и для экономической жизни страны в целом, он утверждается в форме закона, местные бюджеты - решений местных Советов депутатов.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Составление, рассмотрение, утверждение, исполнение бюджетов, контроль за их исполнением, а также составление, рассмотрение и утверждение отчетов об их исполнении - это непрерывный процесс с широким составом участников. В бюджетном процессе участвуют Президент, Парламент, Правительство, местные Советы депутатов, местные исполнительные и распорядительные органы, органы Комитета государственного контроля, иные государственные органы, а также распорядители и получатели бюджетных средств.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Доходы бюджета - денежные средства, поступающие в безвозмездном и безвозвратном порядке в бюджет в соответствии действующим законодательством. Доходы бюджета формируются за счет:</a:t>
            </a:r>
          </a:p>
          <a:p>
            <a:pPr marL="698500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•    налоговых доходов;</a:t>
            </a:r>
          </a:p>
          <a:p>
            <a:pPr marL="698500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•    неналоговых доходов;</a:t>
            </a:r>
          </a:p>
          <a:p>
            <a:pPr marL="698500" indent="0">
              <a:lnSpc>
                <a:spcPts val="1728"/>
              </a:lnSpc>
            </a:pPr>
            <a:r>
              <a:rPr lang="ru" sz="1400" dirty="0">
                <a:latin typeface="Times New Roman"/>
              </a:rPr>
              <a:t>•    безвозмездных поступлений.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Налог - обязательный безвозмездный платёж, взимаемый Правительством или местными органами власти с организаций и физических лиц в целях финансирования расходов государства.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Республике Беларусь виды налогов, сборов (пошлин), порядок их исчисления и сроки уплаты, а также плательщики установлены Налоговым кодексом Республики Беларусь.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864" y="469392"/>
            <a:ext cx="1005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5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813816"/>
            <a:ext cx="6397752" cy="9000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Неналоговые доходы - это доходы, получаемые в виде платы за пользование государственными фондами или имуществом либо компенсации за оказанные государством услуги юридическим или физическим лицам.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К безвозмездным поступлениям относятся необязательные платежи, которые включают в себя поступления от иностранных государств, международных организаций, а также другого бюджета в форме межбюджетных трансфертов.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свою очередь расходы бюджета - денежные средства, направляемые на финансовое обеспечение задач и функций государства.</a:t>
            </a:r>
          </a:p>
          <a:p>
            <a:pPr marL="12700" marR="12700" indent="444500" algn="just">
              <a:lnSpc>
                <a:spcPts val="1704"/>
              </a:lnSpc>
              <a:spcAft>
                <a:spcPts val="1050"/>
              </a:spcAft>
            </a:pPr>
            <a:r>
              <a:rPr lang="ru" sz="1400" dirty="0">
                <a:latin typeface="Times New Roman"/>
              </a:rPr>
              <a:t>Для обеспечения соответствия между полномочиями государственных органов на осуществление расходов, закрепленных за республиканским и местными бюджетами, и бюджетными ресурсами, которые должны обеспечивать исполнение этих полномочий, предусматривается предоставление межбюджетных трансфертов - бюджетных средств, передаваемых из одного бюджета в другой бюджет на безвозвратной и безвозмездной основе. Трансферт, передаваемый другому бюджету на осуществление целевых расходов, называется субвенцией. При недостаточности в нижестоящем бюджете собственных доходов для финансирования его расходов в целях обеспечения сбалансированности из вышестоящего в нижестоящий бюджет передается межбюджетный трансферт в виде дотации.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Соотношение между доходной и расходной частями бюджета определяет итоговое сальдо бюджета. В зависимости от величины этого сальдо бюджет может быть сбалансированным, профицитным или дефицитным.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Сбалансированный бюджет - бюджет, в котором расходы равны его доходам и иным поступлениям в бюджет.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Если доходы бюджета превышают его расходы, то формируется профицит бюджета.</a:t>
            </a:r>
          </a:p>
          <a:p>
            <a:pPr marL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Превышение расходов бюджета над его доходами называется дефицитом бюджета.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Все доходы, расходы, источники финансирования дефицита (направления использования профицита) бюджета структурированы в единой бюджетной классификации Республики Беларусь.</a:t>
            </a:r>
          </a:p>
          <a:p>
            <a:pPr marL="12700" marR="12700" indent="4445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Бюджетная классификация - это группировка доходов, расходов, источников финансирования дефицита (направлений использования профицита) бюджета всех уровней бюджетной системы, используемая для составления и исполнения бюджетов всех уровней бюджетной системы.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0" y="469392"/>
            <a:ext cx="5952744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30500" indent="0"/>
            <a:r>
              <a:rPr lang="ru" sz="1050" dirty="0">
                <a:latin typeface="Times New Roman"/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8240" y="826008"/>
            <a:ext cx="5952744" cy="192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9304" indent="0">
              <a:spcAft>
                <a:spcPts val="420"/>
              </a:spcAft>
            </a:pPr>
            <a:r>
              <a:rPr lang="ru" sz="1400" dirty="0">
                <a:latin typeface="Times New Roman"/>
              </a:rPr>
              <a:t>Структуру бюджета можно представить следующим образом: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5" y="1098227"/>
            <a:ext cx="6757987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12" y="469392"/>
            <a:ext cx="9448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328" y="835152"/>
            <a:ext cx="6397752" cy="6751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68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Бюджетная система Республики Беларусь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Бюджетная система Республики Беларусь включает в себя республиканский и местные бюджеты.</a:t>
            </a:r>
          </a:p>
          <a:p>
            <a:pPr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Местные бюджеты делятся на: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первичного уровня - сельские, поселковые, городские (городов районного подчинения);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базового уровня - районные и городские (городов областного подчинения);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-    бюджеты областного уровня - областные бюджеты и бюджет г.Минска.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В совокупности республиканский и местные бюджеты* образуют Консолидированный бюджет.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Для реализации целевых задач и функций государства могут создаваться государственные внебюджетные фонды, каждый их которых имеет свой отдельный бюджет. Сегодня в республике функционирует 4 таких фонда: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социальной защиты населения Республики Беларусь;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универсального обслуживания Министерства связи и информатизации;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департамента исполнения наказаний Министерства внутренних дел;</a:t>
            </a:r>
          </a:p>
          <a:p>
            <a:pPr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Государственный внебюджетный фонд гражданской авиации.</a:t>
            </a:r>
          </a:p>
          <a:p>
            <a:pPr marR="12700" indent="444500" algn="just">
              <a:lnSpc>
                <a:spcPts val="1896"/>
              </a:lnSpc>
            </a:pPr>
            <a:r>
              <a:rPr lang="ru" sz="1400" dirty="0">
                <a:latin typeface="Times New Roman"/>
              </a:rPr>
              <a:t>Суммарно консолидированный бюджет Республики Беларусь, бюджеты государственных внебюджетных фондов*, а также внебюджетные средства бюджетных организаций составляют Консолидированный бюджет сектора государственного управления Республики Беларусь.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184" y="9671304"/>
            <a:ext cx="4696968" cy="143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latin typeface="Times New Roman"/>
              </a:rPr>
              <a:t>*без учета межбюджетных трансфертов, бюджетных кредитов и процентов за пользование ими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84" y="8061960"/>
            <a:ext cx="1956816" cy="1603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92" y="6379464"/>
            <a:ext cx="1130808" cy="119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480" y="469392"/>
            <a:ext cx="15240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280" y="738188"/>
            <a:ext cx="6397752" cy="9793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26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Бюджет 2021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Реализуемая бюджетно-налоговая политика направлена на повышение устойчивости бюджетной системы и эффективности использования бюджетных средств.</a:t>
            </a:r>
          </a:p>
          <a:p>
            <a:pPr algn="just"/>
            <a:r>
              <a:rPr lang="ru" sz="1400" dirty="0">
                <a:latin typeface="Times New Roman"/>
              </a:rPr>
              <a:t>          В настоящее время налоговая система Республики Беларусь состоит из общепринятых в мировой практике налогов. </a:t>
            </a:r>
            <a:r>
              <a:rPr lang="ru-RU" sz="1400" dirty="0">
                <a:latin typeface="Times New Roman"/>
                <a:ea typeface="Times New Roman"/>
              </a:rPr>
              <a:t>При подготовке бюджета на 2021 год за основу принят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сценарий развития экономики</a:t>
            </a:r>
            <a:r>
              <a:rPr lang="ru-RU" sz="1400" dirty="0">
                <a:latin typeface="Times New Roman"/>
                <a:ea typeface="Times New Roman"/>
              </a:rPr>
              <a:t>, который предполагает сохранение текущей экономической политики, поддержание макроэкономической сбалансированности и финансовой устойчивости в стране, рост заработной платы, основанный на росте производительности труда.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предполагает в 2021 году рост ВВП на уровне 101,8 процента, уровень инфляции (в среднем за год) – 105,5 процента, среднегодовую цену на нефть марки «URALS» – 40 долларов США за баррель, ставку рефинансирования на уровне 7,75 процента, объем импорта нефти из Российской Федерации для переработки – 18 млн. тонн, объем экспорта калийных удобрений – 9,96 млн. тонн.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Реализуемые в 2021 году меры налоговой политики направлены как на упрощение порядка применения и либерализацию отдельных норм налогового законодательства, так и на обеспечение дополнительных доходов бюджета.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Налоговая политика в условиях ухудшения мировой конъюнктуры, сокращения экономической активности, продолжения реализации Российской Федерацией «налогового маневра», в первую очередь, будет направлена на повышение инвестиционной активности, стимулирование инновационного развития и упрощение налогового администрирования.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 повышения самостоятельности местных бюджетов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регионов предусматривается переход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зачислению в полном объеме в местные бюджеты следующих платежей: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 выбросы загрязняющих веществ в атмосферный воздух;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 сброс сточных вод;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 хранение, захоронение отходов производства.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Прогнозные показатели по доходам бюджета на 2021 год учитывают: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индексацию ставок налогов, установленных в белорусских рублях,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их адаптации к инфляционным процессам, на прогнозный параметр инфляции.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их числе: земельный налог, налог за добычу (изъятие) природных ресурсов, экологический налог, единый налог с индивидуальных предпринимателей и иных физических лиц, подоходный налог в фиксированных суммах;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увеличения ставок сбора за осуществление ремесленной деятельности и сбора за осуществление деятельности по оказанию услуг в сфере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 раза.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5562724"/>
            <a:ext cx="4288536" cy="22310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r>
              <a:rPr lang="ru" sz="1500" i="1" dirty="0">
                <a:latin typeface="Times New Roman"/>
              </a:rPr>
              <a:t> </a:t>
            </a: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76" y="8055864"/>
            <a:ext cx="4154424" cy="1706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328" y="810768"/>
            <a:ext cx="6394704" cy="85683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28"/>
              </a:lnSpc>
              <a:spcAft>
                <a:spcPts val="10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подходы по использованию средств республиканского дорожного фонда. В связи с планируемым приостановлением в 2021 году взимания государственной пошлины за выдачу разрешения на допуск транспортного средства к участию в дорожном движении источник формирования субвенций из республиканского дорожного фонда будет отсутствовать. В целях сохранения уровня финансирования дорожных работ за счет указанного выше источника в 2021 году средства на эти цели аккумулированы в республиканском бюджете. Предлагается сохранить действующие направления использования данных средств и определить облисполкомы и Минский горисполком их распорядителями, а конкретные объекты и объемы их финансирования будут определяться соответствующими исполкомами по согласованию с Министерством транспорта и коммуникаций и Министерством финансов.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Бюджетная политика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будет направлена на решение таких задач как: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обеспечение сбалансированности республиканского и местных бюджетов в пределах имеющихся доходов и источников финансирования дефицита бюджета;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усиление социальной ориентированности расходов, в том числе за счет реализации мер, направленных на повышение качества жизни населения,      поддержку многодетных семей;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повышение благосостояния работников бюджетной сферы, прежде всего, низкооплачиваемых категорий;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концентрация бюджетных средств на направлениях, обеспечивающих достижение стратегических целей социально-экономического развития страны.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целях обеспечения соотношения заработной платы в бюджетной сфере к заработной плате по экономике в целом не ниже 80 процентов при формировании консолидированного бюджета на 2021 год расходы на оплату труда в бюджетной сфере запланированы с учетом подходов, определенных Указом Президента Республики Беларусь от 18 января 2019 г. № 27 «Об оплате труда работников бюджетных организаций», исходя из применения среднегодовой базовой ставки в размере 195 рублей или 105,4 процента к текущему размеру.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постановлением Совета Министров Республики Беларусь от 18 ноября 2020 г. № 659 с 1 января 2021 г. установлена для оплаты труда работников бюджетных организаций и иных организаций, получающих субсидии, работники которых приравнены по оплате труда к работникам бюджетных организаций, базовая ставка в размере 195 рублей.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0480" y="469392"/>
            <a:ext cx="15544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36" y="810768"/>
            <a:ext cx="6455664" cy="77762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Дополнительно в консолидированном бюджете предусмотрены средства на повышение заработной платы низкооплачиваемым категориям работников в сумме 65,1 тыс. рублей.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запланировано повышение заработной платы низкооплачиваемым категориям работников в сфере: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воспитателям дошкольного образования и помощникам воспитателей (36,7 тыс. рублей);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социальных услуг –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работникам, оказывающим социальные услуги (28,4 тыс. рублей).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бюджете района на 2021 год запланированы расходы на финансирование Государственной программы «Управление государственными финансами и регулирование финансового рынка» на 2020 год и на период до 2025 года», утвержденной постановлением Совета Министров Республики Беларусь от 12 марта 2020 г. № 143 в сумме 787,5 тыс. рублей (3,2% в общем объеме расходов).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доля расходов на финансирование государственных программ увеличится после их утверждения в установленном законодательством порядке на 2021-2025 годы.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на финансирование государственных программ составлял по консолидированному бюджету в 2020 году– 81,9%.</a:t>
            </a: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ct val="150000"/>
              </a:lnSpc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  <a:p>
            <a:pPr marL="25400" marR="63500" indent="444500" algn="just">
              <a:lnSpc>
                <a:spcPts val="1728"/>
              </a:lnSpc>
              <a:spcAft>
                <a:spcPts val="1050"/>
              </a:spcAft>
            </a:pPr>
            <a:endParaRPr lang="ru" sz="1400" b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65" y="738188"/>
            <a:ext cx="6806565" cy="1368152"/>
          </a:xfrm>
        </p:spPr>
        <p:txBody>
          <a:bodyPr>
            <a:normAutofit/>
          </a:bodyPr>
          <a:lstStyle/>
          <a:p>
            <a:r>
              <a:rPr lang="ru-RU" sz="1800" u="sng" kern="0" dirty="0">
                <a:solidFill>
                  <a:srgbClr val="0070C0"/>
                </a:solidFill>
                <a:latin typeface="Times New Roman"/>
                <a:ea typeface="Times New Roman"/>
              </a:rPr>
              <a:t>Структура доходов консолидированного бюджета по функциональной классификации на 2021 год,%.</a:t>
            </a:r>
            <a:endParaRPr lang="ru-RU" sz="180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A3603DE-3E5F-4024-9650-32A71B759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129" y="2106340"/>
            <a:ext cx="5688632" cy="83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6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828D1-7B1C-4C7E-95AB-E9B686B9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3" y="428233"/>
            <a:ext cx="6806565" cy="958028"/>
          </a:xfrm>
        </p:spPr>
        <p:txBody>
          <a:bodyPr/>
          <a:lstStyle/>
          <a:p>
            <a:r>
              <a:rPr lang="ru-RU" sz="1800" u="sng" kern="0" dirty="0">
                <a:solidFill>
                  <a:srgbClr val="0070C0"/>
                </a:solidFill>
                <a:latin typeface="Times New Roman"/>
                <a:ea typeface="Times New Roman"/>
              </a:rPr>
              <a:t>Структура расходов консолидированного бюджета по функциональной классификации на 2021 год,%.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41462A-853A-4625-8D09-9E39A4EC3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129" y="1530276"/>
            <a:ext cx="5616624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469392"/>
            <a:ext cx="6242304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77800" indent="0" algn="ctr"/>
            <a:r>
              <a:rPr lang="ru" sz="1050">
                <a:latin typeface="Times New Roman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850392"/>
            <a:ext cx="6211824" cy="6196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Оглавление</a:t>
            </a: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2" action="ppaction://hlinksldjump"/>
              </a:rPr>
              <a:t>Вступление....................................................................................3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3" action="ppaction://hlinksldjump"/>
              </a:rPr>
              <a:t>Общая информация .....................................................................4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4" action="ppaction://hlinksldjump"/>
              </a:rPr>
              <a:t>Бюджетная система Республики Беларусь................................ 7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5" action="ppaction://hlinksldjump"/>
              </a:rPr>
              <a:t>Бюджет 2021................................................................................10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6" action="ppaction://hlinksldjump"/>
              </a:rPr>
              <a:t>Финансирование Государственных программ..........................12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2856"/>
              </a:lnSpc>
            </a:pPr>
            <a:r>
              <a:rPr lang="ru" sz="1750" dirty="0">
                <a:latin typeface="Times New Roman"/>
                <a:hlinkClick r:id="rId7" action="ppaction://hlinksldjump"/>
              </a:rPr>
              <a:t>Консолидированный бюджет района на 2021 год....................13</a:t>
            </a:r>
            <a:endParaRPr lang="ru" sz="1750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750" dirty="0">
                <a:latin typeface="Times New Roman"/>
                <a:hlinkClick r:id="rId8" action="ppaction://hlinksldjump"/>
              </a:rPr>
              <a:t>Районный бюджет на 2021 год...................................................19</a:t>
            </a:r>
            <a:endParaRPr lang="ru" sz="17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9" action="ppaction://hlinksldjump"/>
              </a:rPr>
              <a:t>Социальная политика.....................................................................................................................................21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0" action="ppaction://hlinksldjump"/>
              </a:rPr>
              <a:t>Здравоохранение..............................................................................................................................................23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1" action="ppaction://hlinksldjump"/>
              </a:rPr>
              <a:t>Образование......................................................................................................................................................24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2" action="ppaction://hlinksldjump"/>
              </a:rPr>
              <a:t>Культура и средства массовой информации..............................................................................................25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3" action="ppaction://hlinksldjump"/>
              </a:rPr>
              <a:t>Физическая культура и спорт.......................................................................................................................26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0" action="ppaction://hlinksldjump"/>
              </a:rPr>
              <a:t>Межбюджетные трансферты.........................................................................................................................27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1" action="ppaction://hlinksldjump"/>
              </a:rPr>
              <a:t>Жилищно-коммунальные услуги и жилищное  строительство..............................................................28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4" action="ppaction://hlinksldjump"/>
              </a:rPr>
              <a:t>Национальная экономика...............................................................................................................................30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</a:pPr>
            <a:r>
              <a:rPr lang="ru" sz="1050" b="1" dirty="0">
                <a:latin typeface="Times New Roman"/>
                <a:hlinkClick r:id="rId15" action="ppaction://hlinksldjump"/>
              </a:rPr>
              <a:t>Сельское хозяйство...........................................................................................................................................31</a:t>
            </a:r>
            <a:endParaRPr lang="ru" sz="1050" b="1" dirty="0">
              <a:latin typeface="Times New Roman"/>
            </a:endParaRPr>
          </a:p>
          <a:p>
            <a:pPr indent="0">
              <a:lnSpc>
                <a:spcPts val="1944"/>
              </a:lnSpc>
              <a:spcAft>
                <a:spcPts val="210"/>
              </a:spcAft>
            </a:pPr>
            <a:r>
              <a:rPr lang="ru" sz="1050" b="1" dirty="0">
                <a:latin typeface="Times New Roman"/>
                <a:hlinkClick r:id="rId16" action="ppaction://hlinksldjump"/>
              </a:rPr>
              <a:t>Долг органов местного управления и самоуправления............................................................................32</a:t>
            </a:r>
            <a:endParaRPr lang="ru" sz="1050" b="1" dirty="0">
              <a:latin typeface="Times New Roman"/>
            </a:endParaRPr>
          </a:p>
          <a:p>
            <a:pPr indent="0"/>
            <a:r>
              <a:rPr lang="ru" sz="1750" dirty="0">
                <a:latin typeface="Times New Roman"/>
                <a:hlinkClick r:id="rId17" action="ppaction://hlinksldjump"/>
              </a:rPr>
              <a:t>Сельские бюджеты на 2021 год.................................................  33</a:t>
            </a:r>
            <a:endParaRPr lang="ru" sz="175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049" y="810196"/>
            <a:ext cx="6840761" cy="107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Расходы консолидированного бюджета района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" sz="1400" dirty="0">
                <a:latin typeface="Times New Roman" pitchFamily="18" charset="0"/>
                <a:cs typeface="Times New Roman" pitchFamily="18" charset="0"/>
              </a:rPr>
              <a:t>Социальные расходы бюджета остаются самыми значительными. В числе важнейших социальных расходных статей - расходы на финансирование учреждений социальной сферы, образования, здравоохранения и физической культуры, спорта, культуры и средств массовой информации, социальной политики - составляют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63,7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% общего объема расходов консолидированного бюджета, что позволяет в полной мере реализовать права граждан на бесплатное образование, здравоохранение и социальные гарантии. </a:t>
            </a: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marL="49784" marR="12700" indent="4445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 рамках расходов на национальную экономику, которые составляют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8,3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% от всех расходов, финансируются сельское хозяйство, отрасли транспорта, топлива и энергетики.</a:t>
            </a:r>
          </a:p>
          <a:p>
            <a:pPr marL="49784" indent="444500" algn="just">
              <a:lnSpc>
                <a:spcPts val="1704"/>
              </a:lnSpc>
            </a:pPr>
            <a:r>
              <a:rPr lang="ru" sz="1400" dirty="0">
                <a:latin typeface="Times New Roman" pitchFamily="18" charset="0"/>
                <a:cs typeface="Times New Roman" pitchFamily="18" charset="0"/>
              </a:rPr>
              <a:t>На финансирование общегосударственной деятельности предусмотрено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3 443,6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тыс. рублей (13,9%) - это расходы 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 обеспечение функционирования государственных органов,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центров по обеспечению деятельности бюджетных организаций, проведение мероприятий исполкома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со статьей 42 Бюджетного кодекса в составе бюджета района сформирован резервный фонд в сумме 28,7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(фонд финансирования расходов, связанных со стихийными бедствиями, авариями и катастрофами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3,9 тыс. рублей; резервный фонд исполкомов – 24,8 тыс. рублей). В целях концентрации средств на финансирование жилищного строительства предусматриваются межбюджетные трансферты областному бюджету в сумме 76,4 тыс. рублей (доходы от приватизации жилья). Для обеспечения источниками запланированных расходов из районного бюджета предусматриваются трансферты нижестоящим бюджетам в сумме 66,5 тыс. рублей (дотации).</a:t>
            </a:r>
          </a:p>
          <a:p>
            <a:pPr marL="49784" indent="4445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района в сфере жилищно-коммунальных услуг и жилищного строительства, занимающие 13,9% в общем объеме расходов, будут направлены на жилищное строительство, жилищно-коммунальное хозяйство, благоустройство населенных пунктов, другие вопросы в области жилищно-коммунальных услуг.</a:t>
            </a: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9784" indent="4445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409" y="234132"/>
            <a:ext cx="3600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050" dirty="0">
                <a:latin typeface="Times New Roman"/>
              </a:rPr>
              <a:t>17</a:t>
            </a:r>
            <a:endParaRPr lang="ru-RU" sz="105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759045"/>
              </p:ext>
            </p:extLst>
          </p:nvPr>
        </p:nvGraphicFramePr>
        <p:xfrm>
          <a:off x="685081" y="2826420"/>
          <a:ext cx="64807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1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459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232" y="835152"/>
            <a:ext cx="6403848" cy="3350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 algn="ctr">
              <a:spcAft>
                <a:spcPts val="147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Районный бюджет на 2021 год</a:t>
            </a:r>
          </a:p>
          <a:p>
            <a:pPr marR="12700" indent="450000"/>
            <a:r>
              <a:rPr lang="ru" sz="1400" dirty="0">
                <a:latin typeface="Times New Roman"/>
              </a:rPr>
              <a:t>Доходы </a:t>
            </a:r>
            <a:r>
              <a:rPr lang="ru-RU" sz="1400" dirty="0">
                <a:latin typeface="Times New Roman"/>
              </a:rPr>
              <a:t>районного бюджета</a:t>
            </a:r>
            <a:r>
              <a:rPr lang="ru" sz="1400" dirty="0">
                <a:latin typeface="Times New Roman"/>
              </a:rPr>
              <a:t> запланированы в сумме </a:t>
            </a:r>
            <a:r>
              <a:rPr lang="ru-RU" sz="1400" dirty="0">
                <a:latin typeface="Times New Roman"/>
              </a:rPr>
              <a:t>24 234,7 </a:t>
            </a:r>
            <a:r>
              <a:rPr lang="ru" sz="1400" dirty="0">
                <a:latin typeface="Times New Roman"/>
              </a:rPr>
              <a:t>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ублей, расходы – 24 234,7тыс.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876" y="1962324"/>
            <a:ext cx="6382512" cy="15841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В общем объеме доходов районного бюджета на 2021 год предусмотрены: налоговые доходы – </a:t>
            </a:r>
            <a:r>
              <a:rPr lang="ru-RU" sz="1400" dirty="0">
                <a:latin typeface="Times New Roman"/>
              </a:rPr>
              <a:t>5 558,8 </a:t>
            </a:r>
            <a:r>
              <a:rPr lang="ru" sz="1400" dirty="0">
                <a:latin typeface="Times New Roman"/>
              </a:rPr>
              <a:t>тыс. рублей, неналоговые доходы – </a:t>
            </a:r>
            <a:r>
              <a:rPr lang="ru-RU" sz="1400" dirty="0">
                <a:latin typeface="Times New Roman"/>
              </a:rPr>
              <a:t>934,9 </a:t>
            </a:r>
            <a:r>
              <a:rPr lang="ru" sz="1400" dirty="0">
                <a:latin typeface="Times New Roman"/>
              </a:rPr>
              <a:t>тыс. рублей, безвозмездные поступления – </a:t>
            </a:r>
            <a:r>
              <a:rPr lang="ru-RU" sz="1400" dirty="0">
                <a:latin typeface="Times New Roman"/>
              </a:rPr>
              <a:t>17 741,0 </a:t>
            </a:r>
            <a:r>
              <a:rPr lang="ru" sz="1400" dirty="0">
                <a:latin typeface="Times New Roman"/>
              </a:rPr>
              <a:t>тыс. рублей.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Налоговые доходы районного бюджета на 2021 год формируются за счет подоходного налога </a:t>
            </a:r>
            <a:r>
              <a:rPr lang="ru-RU" sz="1400" dirty="0">
                <a:solidFill>
                  <a:prstClr val="black"/>
                </a:solidFill>
                <a:latin typeface="Times New Roman"/>
              </a:rPr>
              <a:t>2 655,3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тыс. рублей,   налогов на собственность </a:t>
            </a:r>
            <a:r>
              <a:rPr lang="ru-RU" sz="1400" dirty="0">
                <a:solidFill>
                  <a:prstClr val="black"/>
                </a:solidFill>
                <a:latin typeface="Times New Roman"/>
              </a:rPr>
              <a:t>556,2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тыс. рублей, налога на добавленную стоимость –    </a:t>
            </a:r>
            <a:r>
              <a:rPr lang="ru-RU" sz="1400" dirty="0">
                <a:solidFill>
                  <a:prstClr val="black"/>
                </a:solidFill>
                <a:latin typeface="Times New Roman"/>
              </a:rPr>
              <a:t>1 633,4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тыс. рублей,</a:t>
            </a:r>
            <a:r>
              <a:rPr lang="ru" sz="1400" dirty="0">
                <a:latin typeface="Times New Roman"/>
              </a:rPr>
              <a:t> иные налоговые доходы – </a:t>
            </a:r>
            <a:r>
              <a:rPr lang="ru-RU" sz="1400" dirty="0">
                <a:latin typeface="Times New Roman"/>
              </a:rPr>
              <a:t>713,9 </a:t>
            </a:r>
            <a:r>
              <a:rPr lang="ru" sz="1400" dirty="0">
                <a:latin typeface="Times New Roman"/>
              </a:rPr>
              <a:t>тыс. рублей.</a:t>
            </a:r>
          </a:p>
          <a:p>
            <a:pPr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indent="45720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indent="45720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algn="r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indent="0" algn="r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280" y="5516880"/>
            <a:ext cx="546811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5736336"/>
            <a:ext cx="6391656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318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2376" y="6391656"/>
            <a:ext cx="6382512" cy="3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0492" y="8659068"/>
            <a:ext cx="6403848" cy="429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57200" algn="just">
              <a:lnSpc>
                <a:spcPts val="1728"/>
              </a:lnSpc>
              <a:spcBef>
                <a:spcPts val="630"/>
              </a:spcBef>
            </a:pPr>
            <a:r>
              <a:rPr lang="ru" sz="1400" dirty="0">
                <a:latin typeface="Times New Roman"/>
              </a:rPr>
              <a:t>Неналоговые доходы в районном бюджете на 2020 год составят </a:t>
            </a:r>
            <a:r>
              <a:rPr lang="ru-RU" sz="1400" dirty="0">
                <a:latin typeface="Times New Roman"/>
              </a:rPr>
              <a:t>695,4 </a:t>
            </a:r>
            <a:r>
              <a:rPr lang="ru" sz="1400" dirty="0">
                <a:latin typeface="Times New Roman"/>
              </a:rPr>
              <a:t>тыс. рублей и включают доходы от использования имущества, находящегося в государственной собственности – 21,4 тыс. рублей, доходы от осуществления приносящей доходы деятельности – 526,3 тыс. рублей, штрафы, удержания – 67,7 тыс. рублей, прочие неналоговые доходы – 80,0 тыс. рублей.</a:t>
            </a:r>
          </a:p>
          <a:p>
            <a:pPr marL="12700" marR="12700" indent="457200" algn="just">
              <a:lnSpc>
                <a:spcPts val="1728"/>
              </a:lnSpc>
              <a:spcBef>
                <a:spcPts val="630"/>
              </a:spcBef>
            </a:pP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37388" y="962480"/>
            <a:ext cx="1890712" cy="2979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31800" algn="just">
              <a:lnSpc>
                <a:spcPts val="1728"/>
              </a:lnSpc>
            </a:pPr>
            <a:r>
              <a:rPr lang="ru" sz="1400" dirty="0">
                <a:solidFill>
                  <a:prstClr val="black"/>
                </a:solidFill>
                <a:latin typeface="Times New Roman"/>
              </a:rPr>
              <a:t>-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7167057"/>
              </p:ext>
            </p:extLst>
          </p:nvPr>
        </p:nvGraphicFramePr>
        <p:xfrm>
          <a:off x="802069" y="3690516"/>
          <a:ext cx="6315011" cy="456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154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5424" y="826008"/>
            <a:ext cx="638556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800100"/>
            <a:ext cx="6205728" cy="332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933700" algn="ctr">
              <a:lnSpc>
                <a:spcPts val="1632"/>
              </a:lnSpc>
            </a:pPr>
            <a:r>
              <a:rPr lang="ru" sz="1600" i="1" dirty="0">
                <a:latin typeface="Times New Roman"/>
              </a:rPr>
              <a:t>Структура неналоговых доходов </a:t>
            </a:r>
            <a:r>
              <a:rPr lang="ru" sz="1600" b="1" i="1" dirty="0">
                <a:latin typeface="Times New Roman"/>
              </a:rPr>
              <a:t>районного бюджета </a:t>
            </a:r>
            <a:r>
              <a:rPr lang="ru" sz="1600" i="1" dirty="0">
                <a:latin typeface="Times New Roman"/>
              </a:rPr>
              <a:t>на 2021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1" y="4208584"/>
            <a:ext cx="6522720" cy="20742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0" indent="0" algn="just">
              <a:lnSpc>
                <a:spcPts val="1728"/>
              </a:lnSpc>
              <a:spcBef>
                <a:spcPts val="2940"/>
              </a:spcBef>
            </a:pPr>
            <a:endParaRPr lang="ru" sz="1600" i="1" dirty="0">
              <a:latin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43013036"/>
              </p:ext>
            </p:extLst>
          </p:nvPr>
        </p:nvGraphicFramePr>
        <p:xfrm>
          <a:off x="1173480" y="3185281"/>
          <a:ext cx="5958841" cy="561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6BDD5A-3E63-4E00-B11C-1199BD9DBF5D}"/>
              </a:ext>
            </a:extLst>
          </p:cNvPr>
          <p:cNvSpPr/>
          <p:nvPr/>
        </p:nvSpPr>
        <p:spPr>
          <a:xfrm>
            <a:off x="1200218" y="1617964"/>
            <a:ext cx="5767510" cy="13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457200" algn="just">
              <a:lnSpc>
                <a:spcPts val="1728"/>
              </a:lnSpc>
              <a:spcBef>
                <a:spcPts val="630"/>
              </a:spcBef>
            </a:pPr>
            <a:r>
              <a:rPr lang="ru" sz="1400" dirty="0">
                <a:solidFill>
                  <a:prstClr val="black"/>
                </a:solidFill>
                <a:latin typeface="Times New Roman"/>
              </a:rPr>
              <a:t>Неналоговые доходы в районном бюджете на 2021 год составят </a:t>
            </a:r>
            <a:r>
              <a:rPr lang="ru-RU" sz="1400" dirty="0">
                <a:solidFill>
                  <a:prstClr val="black"/>
                </a:solidFill>
                <a:latin typeface="Times New Roman"/>
              </a:rPr>
              <a:t>934,9 </a:t>
            </a:r>
            <a:r>
              <a:rPr lang="ru" sz="1400" dirty="0">
                <a:solidFill>
                  <a:prstClr val="black"/>
                </a:solidFill>
                <a:latin typeface="Times New Roman"/>
              </a:rPr>
              <a:t>тыс. рублей и включают доходы от использования имущества, находящегося в государственной собственности – 58,0 тыс. рублей, доходы от осуществления приносящей доходы деятельности – 551,8 тыс. рублей, штрафы, удержания – 56,6 тыс. рублей, прочие неналоговые доходы – 268,5 тыс. рублей.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0" y="469392"/>
            <a:ext cx="16154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6344" y="822452"/>
            <a:ext cx="638556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728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8423" y="731214"/>
            <a:ext cx="6205728" cy="3380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933700" algn="ctr">
              <a:lnSpc>
                <a:spcPts val="1632"/>
              </a:lnSpc>
            </a:pPr>
            <a:endParaRPr lang="ru" sz="1600" i="1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1" y="1193942"/>
            <a:ext cx="6522720" cy="50888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0" indent="0" algn="just">
              <a:lnSpc>
                <a:spcPts val="1728"/>
              </a:lnSpc>
              <a:spcBef>
                <a:spcPts val="2940"/>
              </a:spcBef>
            </a:pPr>
            <a:r>
              <a:rPr lang="ru" sz="1400" dirty="0">
                <a:latin typeface="Times New Roman"/>
              </a:rPr>
              <a:t>В функциональной структуре расходов районного бюджета на 2021 год предусмотрены расходы на: общегосударственную деятельность, национальную оборону, национальную экономику, охрану окружающей среды, жилищно-коммунальные услуги и жилищное строительство, здравоохранение, образование, физическую культуру, спорт, культуру и средства массовой информации, социальную политику.</a:t>
            </a:r>
          </a:p>
          <a:p>
            <a:pPr marL="25400" indent="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endParaRPr lang="ru" sz="1600" i="1" dirty="0">
              <a:latin typeface="Times New Roman"/>
            </a:endParaRPr>
          </a:p>
          <a:p>
            <a:pPr marL="25400" indent="0" algn="ctr">
              <a:lnSpc>
                <a:spcPts val="1728"/>
              </a:lnSpc>
            </a:pPr>
            <a:r>
              <a:rPr lang="ru" sz="1600" i="1" dirty="0">
                <a:latin typeface="Times New Roman"/>
              </a:rPr>
              <a:t>Расходы </a:t>
            </a:r>
            <a:r>
              <a:rPr lang="ru" sz="1600" b="1" i="1" dirty="0">
                <a:latin typeface="Times New Roman"/>
              </a:rPr>
              <a:t>районного бюджета </a:t>
            </a:r>
            <a:r>
              <a:rPr lang="ru" sz="1600" i="1" dirty="0">
                <a:latin typeface="Times New Roman"/>
              </a:rPr>
              <a:t>на 2021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520" y="4626620"/>
            <a:ext cx="3188208" cy="513692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R="939800" indent="0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Общегосударственная деятельность Национальная оборона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520" y="5202684"/>
            <a:ext cx="3188208" cy="2534909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63500" indent="0" algn="just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Национальная экономика</a:t>
            </a:r>
          </a:p>
          <a:p>
            <a:pPr marL="63500" indent="0" algn="just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Охрана окружающей среды</a:t>
            </a:r>
          </a:p>
          <a:p>
            <a:pPr marL="63500" marR="63500" indent="0">
              <a:lnSpc>
                <a:spcPts val="1296"/>
              </a:lnSpc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Жилищно-коммунальные услуги и жилищное строительство</a:t>
            </a:r>
          </a:p>
          <a:p>
            <a:pPr marL="63500" indent="0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Здравоохранение</a:t>
            </a:r>
          </a:p>
          <a:p>
            <a:pPr marL="63500" marR="63500" indent="0">
              <a:lnSpc>
                <a:spcPts val="1272"/>
              </a:lnSpc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Физическая культура, спорт, культура и средства массовой информации</a:t>
            </a:r>
          </a:p>
          <a:p>
            <a:pPr marL="63500" indent="0">
              <a:spcAft>
                <a:spcPts val="420"/>
              </a:spcAft>
            </a:pPr>
            <a:r>
              <a:rPr lang="ru" sz="1050" b="1" dirty="0">
                <a:latin typeface="Times New Roman"/>
              </a:rPr>
              <a:t>Образование</a:t>
            </a:r>
          </a:p>
          <a:p>
            <a:pPr marL="63500" indent="0"/>
            <a:r>
              <a:rPr lang="ru" sz="1050" b="1" dirty="0">
                <a:latin typeface="Times New Roman"/>
              </a:rPr>
              <a:t>Социальная политика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2688" y="6870192"/>
            <a:ext cx="633984" cy="746760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38100" indent="0">
              <a:spcAft>
                <a:spcPts val="630"/>
              </a:spcAft>
            </a:pPr>
            <a:r>
              <a:rPr lang="en-US" sz="1050" b="1" dirty="0">
                <a:latin typeface="Times New Roman"/>
              </a:rPr>
              <a:t>1 </a:t>
            </a:r>
            <a:r>
              <a:rPr lang="ru-RU" sz="1050" b="1" dirty="0">
                <a:latin typeface="Times New Roman"/>
              </a:rPr>
              <a:t>909,1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" sz="1050" b="1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2688" y="4626620"/>
            <a:ext cx="633984" cy="3110973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1270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3 084,0</a:t>
            </a:r>
          </a:p>
          <a:p>
            <a:pPr marL="1270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  2,0</a:t>
            </a:r>
          </a:p>
          <a:p>
            <a:pPr marL="1270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2 038,2</a:t>
            </a:r>
            <a:r>
              <a:rPr lang="ru" sz="1050" b="1" dirty="0">
                <a:latin typeface="Times New Roman"/>
              </a:rPr>
              <a:t> </a:t>
            </a:r>
            <a:r>
              <a:rPr lang="en-US" sz="1050" b="1" dirty="0">
                <a:latin typeface="Times New Roman"/>
              </a:rPr>
              <a:t>       </a:t>
            </a:r>
            <a:r>
              <a:rPr lang="ru-RU" sz="1050" b="1" dirty="0">
                <a:latin typeface="Times New Roman"/>
              </a:rPr>
              <a:t>   57,9</a:t>
            </a:r>
            <a:endParaRPr lang="ru" sz="1050" b="1" dirty="0">
              <a:latin typeface="Times New Roman"/>
            </a:endParaRPr>
          </a:p>
          <a:p>
            <a:pPr marL="1270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3 343,1</a:t>
            </a:r>
            <a:endParaRPr lang="ru" sz="1050" b="1" dirty="0">
              <a:latin typeface="Times New Roman"/>
            </a:endParaRPr>
          </a:p>
          <a:p>
            <a:pPr marR="63500" indent="0" algn="r">
              <a:lnSpc>
                <a:spcPts val="1872"/>
              </a:lnSpc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4 472,6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1 690,6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endParaRPr lang="ru-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8 266,8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630"/>
              </a:spcAft>
            </a:pPr>
            <a:r>
              <a:rPr lang="ru-RU" sz="1050" b="1" dirty="0">
                <a:latin typeface="Times New Roman"/>
              </a:rPr>
              <a:t>1 279,5</a:t>
            </a: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1260"/>
              </a:spcAft>
            </a:pPr>
            <a:endParaRPr lang="ru" sz="1050" b="1" dirty="0">
              <a:latin typeface="Times New Roman"/>
            </a:endParaRPr>
          </a:p>
          <a:p>
            <a:pPr marR="63500" indent="0" algn="r">
              <a:spcAft>
                <a:spcPts val="1260"/>
              </a:spcAft>
            </a:pPr>
            <a:endParaRPr lang="ru" sz="1050" b="1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29579" y="4626620"/>
            <a:ext cx="602741" cy="2664296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38100" indent="0" algn="just">
              <a:lnSpc>
                <a:spcPts val="1800"/>
              </a:lnSpc>
            </a:pPr>
            <a:r>
              <a:rPr lang="ru-RU" sz="1050" b="1" dirty="0">
                <a:latin typeface="Times New Roman"/>
              </a:rPr>
              <a:t>   12,7</a:t>
            </a:r>
            <a:endParaRPr lang="ru" sz="1050" b="1" dirty="0">
              <a:latin typeface="Times New Roman"/>
            </a:endParaRPr>
          </a:p>
          <a:p>
            <a:pPr marL="38100" indent="0" algn="just">
              <a:lnSpc>
                <a:spcPts val="1800"/>
              </a:lnSpc>
            </a:pPr>
            <a:r>
              <a:rPr lang="ru" sz="1050" b="1" dirty="0">
                <a:latin typeface="Times New Roman"/>
              </a:rPr>
              <a:t>    0,08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11290" y="5073298"/>
            <a:ext cx="599694" cy="2664296"/>
          </a:xfrm>
          <a:prstGeom prst="rect">
            <a:avLst/>
          </a:prstGeom>
          <a:solidFill>
            <a:srgbClr val="DDE5F1"/>
          </a:solidFill>
        </p:spPr>
        <p:txBody>
          <a:bodyPr lIns="0" tIns="0" rIns="0" bIns="0">
            <a:noAutofit/>
          </a:bodyPr>
          <a:lstStyle/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</a:t>
            </a:r>
            <a:r>
              <a:rPr lang="ru-RU" sz="1050" b="1" dirty="0">
                <a:latin typeface="Times New Roman"/>
              </a:rPr>
              <a:t>8,4</a:t>
            </a: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 0,2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  13,8</a:t>
            </a: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18,5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-RU" sz="1050" b="1" dirty="0">
                <a:latin typeface="Times New Roman"/>
              </a:rPr>
              <a:t>   7,0</a:t>
            </a: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endParaRPr lang="ru" sz="1050" b="1" dirty="0">
              <a:latin typeface="Times New Roman"/>
            </a:endParaRP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34,1</a:t>
            </a:r>
          </a:p>
          <a:p>
            <a:pPr marL="114300" marR="63500" indent="0" algn="just">
              <a:lnSpc>
                <a:spcPts val="1872"/>
              </a:lnSpc>
            </a:pPr>
            <a:r>
              <a:rPr lang="ru" sz="1050" b="1" dirty="0">
                <a:latin typeface="Times New Roman"/>
              </a:rPr>
              <a:t>  5,3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7737593"/>
            <a:ext cx="411480" cy="20800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b="1">
                <a:latin typeface="Times New Roman"/>
              </a:rPr>
              <a:t>Итого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79264" y="7737593"/>
            <a:ext cx="569976" cy="4104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b="1" dirty="0">
                <a:latin typeface="Times New Roman"/>
              </a:rPr>
              <a:t>24 234,7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70904" y="7737593"/>
            <a:ext cx="408432" cy="21013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050" b="1" dirty="0">
                <a:latin typeface="Times New Roman"/>
              </a:rPr>
              <a:t>100,0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84835"/>
              </p:ext>
            </p:extLst>
          </p:nvPr>
        </p:nvGraphicFramePr>
        <p:xfrm>
          <a:off x="719327" y="3823208"/>
          <a:ext cx="6590489" cy="51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69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 в расходах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40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9" y="882204"/>
            <a:ext cx="6806565" cy="1782233"/>
          </a:xfrm>
        </p:spPr>
        <p:txBody>
          <a:bodyPr>
            <a:normAutofit/>
          </a:bodyPr>
          <a:lstStyle/>
          <a:p>
            <a:pPr algn="ctr"/>
            <a:r>
              <a:rPr lang="ru-RU" sz="31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br>
              <a:rPr lang="ru-RU" sz="31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отраслей народного хозяйства, %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342523"/>
              </p:ext>
            </p:extLst>
          </p:nvPr>
        </p:nvGraphicFramePr>
        <p:xfrm>
          <a:off x="397049" y="1962324"/>
          <a:ext cx="7000337" cy="839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93393" y="306140"/>
            <a:ext cx="319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latin typeface="Times New Roman"/>
              </a:rPr>
              <a:t>18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244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9" y="1674292"/>
            <a:ext cx="2289048" cy="1962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5240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5424" y="832104"/>
            <a:ext cx="6388608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2139696"/>
            <a:ext cx="6382512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4" y="2578608"/>
            <a:ext cx="6382512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2376" y="832104"/>
            <a:ext cx="2252472" cy="266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Жилищно-коммунальные услуги и жилищное строительство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0832" y="965166"/>
            <a:ext cx="2743200" cy="10582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Государственная жилищная политика Республики Беларусь направлена на улучшение жилищных условий граждан, состоящих             на                 учете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1688" y="2034332"/>
            <a:ext cx="2743200" cy="4985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нуждающихся в улучшении жилищных    условий.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4736" y="2532888"/>
            <a:ext cx="2743200" cy="25257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423" y="3762524"/>
            <a:ext cx="6440377" cy="561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Расходы на жилищное строительство утверждены в сумме 639,9 тыс. рублей, в том числе: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расходы по обслуживанию и погашению льготных кредитов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полученных сельскохозяйственными организациями на строительство (реконструкцию) или приобретение жилых домов (квартир), реконструкцию объектов под жилые помещения, по которым осуществлен перевод долга утверждены в сумме 39,9 тыс. рублей. 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расходы на жилищное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600,0 тыс. рублей.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В рамках реализации мероприятий </a:t>
            </a:r>
            <a:r>
              <a:rPr lang="ru" sz="1400" b="1" i="1" dirty="0">
                <a:latin typeface="Times New Roman"/>
              </a:rPr>
              <a:t>социальной политики  за счет межбюджетных трансфертов из областного бюджета </a:t>
            </a:r>
            <a:r>
              <a:rPr lang="ru" sz="1400" dirty="0">
                <a:latin typeface="Times New Roman"/>
              </a:rPr>
              <a:t>осуществляется: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финансовая помощь в погашении льготных кредитов молодым и многодетным семьям  - 7,4 тыс. рублей.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финансируются р</a:t>
            </a:r>
            <a:r>
              <a:rPr lang="ru" sz="1400" dirty="0">
                <a:latin typeface="Times New Roman"/>
              </a:rPr>
              <a:t>асходы на предоставление гражданам одноразовых субсидий на строительство (реконструкцию) или преобретение жилых помещений и на погашение задолженности по льготным кредитам, полученным на их строительство (реконструкцию) или приобретение) 0,8 тыс. рублей;</a:t>
            </a:r>
          </a:p>
          <a:p>
            <a:pPr marL="22352" marR="12700" indent="4445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ф</a:t>
            </a:r>
            <a:r>
              <a:rPr lang="ru" sz="1400" dirty="0">
                <a:latin typeface="Times New Roman"/>
              </a:rPr>
              <a:t>инансируются расходы по индексированным жилищным квотам (именным приватизационным чекам «Жилье») – 10,0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5424" y="4086560"/>
            <a:ext cx="6379464" cy="1116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424" y="8202168"/>
            <a:ext cx="6376416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8647176"/>
            <a:ext cx="638556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6528" y="9515856"/>
            <a:ext cx="592531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376" y="9735312"/>
            <a:ext cx="1493520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4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738" y="738188"/>
            <a:ext cx="640871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Ассигнования на жилищно-коммунальное хозяйство составляют 1 605,4 тыс.  рублей, в том числе на: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субсидирование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жилищно-коммунальных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услуг − 1 001,8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текущий ремонт жилищного фонда – 101,0 тыс. рублей;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капитальный ремонт жилищного фонда -500,0 тыс. рублей </a:t>
            </a:r>
          </a:p>
          <a:p>
            <a:pPr algn="just"/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(капитальный ремонт жил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 дом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ов:</a:t>
            </a:r>
          </a:p>
          <a:p>
            <a:pPr algn="just"/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по ул. 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Калинина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, д.3 в </a:t>
            </a:r>
            <a:r>
              <a:rPr lang="ru-MO" sz="14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. Хотимск,</a:t>
            </a:r>
            <a:endParaRPr lang="ru-MD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 ул. Садовая, д.59 в </a:t>
            </a:r>
            <a:r>
              <a:rPr lang="ru-MO" sz="14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MO" sz="1400" dirty="0">
                <a:latin typeface="Times New Roman" pitchFamily="18" charset="0"/>
                <a:cs typeface="Times New Roman" pitchFamily="18" charset="0"/>
              </a:rPr>
              <a:t>. Хотимск,</a:t>
            </a:r>
          </a:p>
          <a:p>
            <a:pPr algn="just"/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по ул. Чапаева, д.23 в </a:t>
            </a:r>
            <a:r>
              <a:rPr lang="ru-MD" sz="1400" dirty="0" err="1">
                <a:latin typeface="Times New Roman" pitchFamily="18" charset="0"/>
                <a:cs typeface="Times New Roman" pitchFamily="18" charset="0"/>
              </a:rPr>
              <a:t>г.п.Хотимск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по ул. Чапаева, д.16 в </a:t>
            </a:r>
            <a:r>
              <a:rPr lang="ru-MD" sz="1400" dirty="0" err="1">
                <a:latin typeface="Times New Roman" pitchFamily="18" charset="0"/>
                <a:cs typeface="Times New Roman" pitchFamily="18" charset="0"/>
              </a:rPr>
              <a:t>г.п.Хотимск</a:t>
            </a:r>
            <a:r>
              <a:rPr lang="ru-MD" sz="1400" dirty="0">
                <a:latin typeface="Times New Roman" pitchFamily="18" charset="0"/>
                <a:cs typeface="Times New Roman" pitchFamily="18" charset="0"/>
              </a:rPr>
              <a:t> (общежитие);</a:t>
            </a:r>
          </a:p>
          <a:p>
            <a:pPr algn="just"/>
            <a:endParaRPr lang="ru-MD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льгот отдельным категориям граждан по оплате за жилищно-коммунальные услуги – 2,6 тыс. 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Благоустройство населенных пунктов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благоустройству населенных пунктов предусмотрено 1059,3 тыс. рублей, из них на: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 поддержание и восстановление санитарного и технического состояния придомовых территорий многоквартирных жилых домов -186,3 тыс. рублей;</a:t>
            </a:r>
            <a:endParaRPr lang="ru-RU" sz="1100" dirty="0">
              <a:latin typeface="Times New Roman"/>
              <a:ea typeface="Times New Roman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 текущее содержание объектов благоустройства – 23,7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 финансирование мероприятий по увековечиванию погибших при защите Отечества и сохранению памяти о жертвах войны - 4,0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 по уличному освещению населенных пунктов – 56,0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 по содержанию и капитальному ремонту улично-дорожной сети населенных пунктов – 789,3 тыс. 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Другие расходы в области жилищно-коммунальных  услуг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Ассигнования в бюджете на 2021 год запланированы в сумме                    38,6 рублей, из них: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-расходы организаций жилищно-коммунального хозяйства, связанные с регистрацией граждан по месту жительства и месту пребывания запланированы в сумме 12,3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расходы, не распределенные по параграфам (услуги бань) – 24,0 тыс. рублей;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финансирование расходов организаций, осуществляющих начисление платы за жилищно-коммунальные услуги и платы за пользование жилым помещением, связанные с выполнением функций по предоставлению безналичных жилищных субсидий в сумме 2,3 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7409" y="234132"/>
            <a:ext cx="4320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050" dirty="0">
                <a:latin typeface="Times New Roman"/>
              </a:rPr>
              <a:t>29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552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807720"/>
            <a:ext cx="6406896" cy="1743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352" marR="12700"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088" y="807720"/>
            <a:ext cx="6406896" cy="209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352" indent="0" algn="just">
              <a:spcBef>
                <a:spcPts val="1050"/>
              </a:spcBef>
              <a:spcAft>
                <a:spcPts val="147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Расходы на национальную экономику</a:t>
            </a:r>
          </a:p>
          <a:p>
            <a:pPr marL="22352" marR="12700" indent="444500" algn="just">
              <a:lnSpc>
                <a:spcPts val="1728"/>
              </a:lnSpc>
              <a:spcAft>
                <a:spcPts val="630"/>
              </a:spcAft>
            </a:pPr>
            <a:r>
              <a:rPr lang="ru" sz="1400" dirty="0">
                <a:latin typeface="Times New Roman"/>
              </a:rPr>
              <a:t>Часть государственных расходов будет направлена в 2021 году на финансирование отраслей национальной экономики – 2 038,2 тыс. рублей.</a:t>
            </a: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  <a:p>
            <a:pPr marL="73152" indent="0" algn="ctr">
              <a:lnSpc>
                <a:spcPts val="1704"/>
              </a:lnSpc>
              <a:spcAft>
                <a:spcPts val="1050"/>
              </a:spcAft>
            </a:pPr>
            <a:r>
              <a:rPr lang="ru" sz="1400" b="1" dirty="0">
                <a:latin typeface="Times New Roman"/>
              </a:rPr>
              <a:t>Расходы районного бюджета на отрасли национальной экономики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36771"/>
              </p:ext>
            </p:extLst>
          </p:nvPr>
        </p:nvGraphicFramePr>
        <p:xfrm>
          <a:off x="704088" y="2970436"/>
          <a:ext cx="6317954" cy="4176463"/>
        </p:xfrm>
        <a:graphic>
          <a:graphicData uri="http://schemas.openxmlformats.org/drawingml/2006/table">
            <a:tbl>
              <a:tblPr/>
              <a:tblGrid>
                <a:gridCol w="352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441"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050" b="1" dirty="0"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48"/>
                        </a:lnSpc>
                      </a:pPr>
                      <a:r>
                        <a:rPr lang="ru" sz="1050" b="1" dirty="0">
                          <a:latin typeface="Times New Roman"/>
                        </a:rPr>
                        <a:t>Сумма (тыс. рублей)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72"/>
                        </a:lnSpc>
                      </a:pPr>
                      <a:r>
                        <a:rPr lang="ru" sz="1050" b="1" dirty="0">
                          <a:latin typeface="Times New Roman"/>
                        </a:rPr>
                        <a:t>Удельный вес в расходах бюджета (в процентах)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168"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050" b="1" dirty="0">
                          <a:latin typeface="Times New Roman"/>
                        </a:rPr>
                        <a:t>Сельское хозяйство, рыбохозяйственная деятельность-всего, из</a:t>
                      </a:r>
                      <a:r>
                        <a:rPr lang="ru" sz="1050" b="1" baseline="0" dirty="0">
                          <a:latin typeface="Times New Roman"/>
                        </a:rPr>
                        <a:t> них</a:t>
                      </a:r>
                      <a:r>
                        <a:rPr lang="ru" sz="1050" b="1" dirty="0">
                          <a:latin typeface="Times New Roman"/>
                        </a:rPr>
                        <a:t>.: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- на реализацию мероприятий Программы социально-экономического развития юго-восточного региона Могилевской области на период до 2025 года, в том числе на: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техническое переоснащение сельскохозяйственного производства (приобретение сельскохозяйственной техники и оборудования);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предоставление субсидий в виде оплаты денежных обязательств субъектов хозяйствования, осуществляющих деятельность в области агропромышленного производства, по договорам финансовой аренды (лизинга).</a:t>
                      </a:r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 1 665,2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r>
                        <a:rPr lang="ru" sz="1050" b="0" dirty="0">
                          <a:latin typeface="Times New Roman"/>
                        </a:rPr>
                        <a:t>984,0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76200" indent="0" algn="r"/>
                      <a:r>
                        <a:rPr lang="ru" sz="1050" b="0" dirty="0">
                          <a:latin typeface="Times New Roman"/>
                        </a:rPr>
                        <a:t>262,7</a:t>
                      </a:r>
                    </a:p>
                    <a:p>
                      <a:pPr marR="76200" indent="0" algn="r"/>
                      <a:endParaRPr lang="ru" sz="1050" b="1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6,9</a:t>
                      </a: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r>
                        <a:rPr lang="ru" sz="1050" b="0" dirty="0">
                          <a:latin typeface="Times New Roman"/>
                        </a:rPr>
                        <a:t>4,1</a:t>
                      </a: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endParaRPr lang="ru" sz="1050" b="1" dirty="0">
                        <a:latin typeface="Times New Roman"/>
                      </a:endParaRPr>
                    </a:p>
                    <a:p>
                      <a:pPr marR="88900" indent="0" algn="r"/>
                      <a:r>
                        <a:rPr lang="ru" sz="1050" b="0" dirty="0"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37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164,6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82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Топливо и энергетика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194,0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814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14,4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0,06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marL="76200" indent="0"/>
                      <a:r>
                        <a:rPr lang="ru" sz="1050" b="1" dirty="0"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0" algn="r"/>
                      <a:r>
                        <a:rPr lang="ru" sz="1050" b="1" dirty="0">
                          <a:latin typeface="Times New Roman"/>
                        </a:rPr>
                        <a:t>2 038,2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indent="0" algn="r"/>
                      <a:r>
                        <a:rPr lang="ru" sz="1050" b="1" dirty="0">
                          <a:latin typeface="Times New Roman"/>
                        </a:rPr>
                        <a:t>8,4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59680" y="8881872"/>
            <a:ext cx="448056" cy="161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1150" b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3" y="1629289"/>
            <a:ext cx="2334768" cy="2334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376" y="826008"/>
            <a:ext cx="6388608" cy="832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328" y="1709928"/>
            <a:ext cx="6388608" cy="1700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424" y="3456432"/>
            <a:ext cx="6376416" cy="829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4" y="4337304"/>
            <a:ext cx="6382512" cy="826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76" y="5209032"/>
            <a:ext cx="6370320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6528" y="5654040"/>
            <a:ext cx="5934456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664" y="5864352"/>
            <a:ext cx="147523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528" y="6083808"/>
            <a:ext cx="4492752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  <a:spcAft>
                <a:spcPts val="63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328" y="1170236"/>
            <a:ext cx="2718816" cy="288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Сельское хозяйство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8728" y="1458268"/>
            <a:ext cx="3575304" cy="1952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Общий объем ассигнований на финансирование сельского хозяйства составляет 1 665,2 тыс. рублей.</a:t>
            </a:r>
            <a:r>
              <a:rPr lang="en-US" sz="1400" dirty="0">
                <a:latin typeface="Times New Roman"/>
              </a:rPr>
              <a:t> </a:t>
            </a:r>
            <a:endParaRPr lang="ru-RU" sz="1400" dirty="0">
              <a:latin typeface="Times New Roman"/>
            </a:endParaRPr>
          </a:p>
          <a:p>
            <a:pPr indent="4445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Средства предусмотрены:</a:t>
            </a:r>
          </a:p>
          <a:p>
            <a:pPr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         на </a:t>
            </a:r>
            <a:r>
              <a:rPr lang="ru" sz="14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районной ветеринарной станции в сумме 401,8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реализацию мероприятий Программы социально-экономического развития юго-восточного региона Могилевской области на период до 2025 года в сумме 1 246,7 тыс. рублей;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проведение районных мероприятий «Дажынкi-2021»-15,5 тыс. рублей;</a:t>
            </a:r>
            <a:endParaRPr lang="ru-RU" sz="9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компенсацию потерь банкам Республики Беларусь и возмещение процентов этим организациям по кредитам, выданным банками Республики Беларусь – 1,2 тыс. рублей.</a:t>
            </a:r>
            <a:endParaRPr lang="ru-RU" sz="900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704"/>
              </a:lnSpc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1776" y="3410712"/>
            <a:ext cx="3572256" cy="2077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1545" y="9272397"/>
            <a:ext cx="3550920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313" y="6321020"/>
            <a:ext cx="6388608" cy="5866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Основной целью программы развития аграрного бизнеса в Республике Беларусь является повышение эффективности сельскохозяйственного производства и сбыта сельскохозяйственной продукции и продуктов питания, формирование рыночных механизмов хозяйствования в агропромышленном производстве.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292096"/>
            <a:ext cx="2026920" cy="1770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508" y="738188"/>
            <a:ext cx="6379464" cy="13435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  <a:spcAft>
                <a:spcPts val="420"/>
              </a:spcAft>
            </a:pPr>
            <a:endParaRPr lang="ru" sz="1400" dirty="0">
              <a:latin typeface="Times New Roman"/>
            </a:endParaRPr>
          </a:p>
          <a:p>
            <a:pPr indent="0" algn="just">
              <a:spcAft>
                <a:spcPts val="105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Социальная политика</a:t>
            </a:r>
          </a:p>
          <a:p>
            <a:pPr indent="0" algn="r">
              <a:spcAft>
                <a:spcPts val="420"/>
              </a:spcAft>
            </a:pPr>
            <a:r>
              <a:rPr lang="ru" sz="1400" dirty="0">
                <a:latin typeface="Times New Roman"/>
              </a:rPr>
              <a:t> </a:t>
            </a:r>
          </a:p>
          <a:p>
            <a:pPr indent="0" algn="r">
              <a:spcAft>
                <a:spcPts val="420"/>
              </a:spcAft>
            </a:pPr>
            <a:endParaRPr lang="ru" sz="1400" dirty="0">
              <a:latin typeface="Times New Roman"/>
            </a:endParaRPr>
          </a:p>
          <a:p>
            <a:pPr indent="0" algn="r">
              <a:spcAft>
                <a:spcPts val="420"/>
              </a:spcAft>
            </a:pPr>
            <a:r>
              <a:rPr lang="ru" sz="1400" dirty="0">
                <a:latin typeface="Times New Roman"/>
              </a:rPr>
              <a:t>     		На социальную политику в 2021 году в районном бюджете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9752" y="2179320"/>
            <a:ext cx="3761232" cy="2048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  <a:spcAft>
                <a:spcPts val="420"/>
              </a:spcAft>
            </a:pPr>
            <a:r>
              <a:rPr lang="ru" sz="1400" dirty="0">
                <a:latin typeface="Times New Roman"/>
              </a:rPr>
              <a:t>предусмотрено </a:t>
            </a:r>
            <a:r>
              <a:rPr lang="ru-RU" sz="1400" dirty="0">
                <a:latin typeface="Times New Roman"/>
              </a:rPr>
              <a:t>1 279,5 </a:t>
            </a:r>
            <a:r>
              <a:rPr lang="ru" sz="1400" dirty="0">
                <a:latin typeface="Times New Roman"/>
              </a:rPr>
              <a:t>тыс. рублей. За счет указанных средств в том числе предусматривается:</a:t>
            </a:r>
          </a:p>
          <a:p>
            <a:pPr indent="0" algn="just">
              <a:lnSpc>
                <a:spcPts val="1704"/>
              </a:lnSpc>
              <a:spcAft>
                <a:spcPts val="420"/>
              </a:spcAft>
            </a:pPr>
            <a:r>
              <a:rPr lang="ru" sz="1400" dirty="0">
                <a:latin typeface="Times New Roman"/>
              </a:rPr>
              <a:t> Финансирование районного центра социального обслуживания населения и реализацию отдельных мероприятий утверждено </a:t>
            </a:r>
            <a:r>
              <a:rPr lang="ru-RU" sz="1400" dirty="0">
                <a:latin typeface="Times New Roman"/>
              </a:rPr>
              <a:t>800,1 </a:t>
            </a:r>
            <a:r>
              <a:rPr lang="ru" sz="1400" dirty="0">
                <a:latin typeface="Times New Roman"/>
              </a:rPr>
              <a:t>тыс. рублей.</a:t>
            </a:r>
          </a:p>
          <a:p>
            <a:pPr indent="0" algn="just">
              <a:lnSpc>
                <a:spcPts val="1704"/>
              </a:lnSpc>
              <a:spcAft>
                <a:spcPts val="42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4273296"/>
            <a:ext cx="6391656" cy="61859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содержание социально-педагогических учреждений и ежемесячные денежные выплаты для воспитания детей в приемных, опекунских семьях, в детских домах семейного типа и в семьях, усыновивших (удочеривших) детей определены в сумме  189,4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содержание 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районной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общественной организации Белорусского республиканского союза молодежи – 1,9 тыс. рублей. 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проведение отделом идеологической работы, культуры и молодежной политики райисполкома мероприятий в области молодежной политики – 1,8 тыс. рублей. </a:t>
            </a:r>
          </a:p>
          <a:p>
            <a:pPr indent="4500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предоставление гражданам Республики Беларусь одноразовых субсидий на строительство (реконструкцию) или приобретение жилых помещений и погашение задолженности по льготным кредитам, полученным на строительство (реконструкцию) или приобретение жилых помещений, утверждены ассигнования в объеме 7,4 тыс. рублей.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На оказание финансовой поддержки государства молодым и многодетным семьям в погашении задолженности по кредитам, выданным банками на строительство (реконструкцию) или приобретение жилых помещений, в том числе приобретение не завершенных строительством капитальных строений, подлежащих реконструкции и переоборудованию под жилые помещения, за исключением льготных кредитов, предоставленных гражданам Республики Беларусь в соответствии с законодательными актами, утверждено 0,7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За счет субвенций из республиканского бюджета на финансирование расходов по индексированным жилищным квотам (именным приватизационным чекам «Жилье») в бюджете предусмотрено 10,0 тыс. рублей.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b="1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indent="457200" algn="just">
              <a:lnSpc>
                <a:spcPts val="1704"/>
              </a:lnSpc>
            </a:pPr>
            <a:endParaRPr lang="ru-RU" sz="1400" dirty="0"/>
          </a:p>
          <a:p>
            <a:pPr indent="457200" algn="just">
              <a:lnSpc>
                <a:spcPts val="1704"/>
              </a:lnSpc>
            </a:pPr>
            <a:endParaRPr lang="ru-RU" sz="1400" dirty="0"/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" y="594172"/>
            <a:ext cx="7056784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09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666180"/>
            <a:ext cx="6391656" cy="9937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государственной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адресной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социальной помощи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172,3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финансирование мероприятий, проводимых общественными объединениями ветеранов в соответствии с их уставной деятельностью, а также материальное поощрение руководителей этих объединений утверждено 11,8 тыс. рублей.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бесплатное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продуктами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первых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лет жизни – 38,1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удешевление стоимости путевок в лагеря с круглосуточным пребыванием детей работников бюджетных организаций, доплату до полной стоимости путевок для детей–сирот и детей, оставшихся без попечения родителей, детей-инвалидов, детей из многодетных и малообеспеченных семей утверждено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4,1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расходы, связанные с социальном обслуживанием в замещающей семье – 2,8 тыс. рублей.	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выплату пособия (материальной помощи) на погребение и возмещение специализированной организации расходов по погребению отдельных категорий граждан за счет средств местных бюджетов в соответствии с Законом Республики Беларусь «О погребении и похоронном деле» утверждено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11,8 тыс. рублей.</a:t>
            </a:r>
          </a:p>
          <a:p>
            <a:pPr algn="just"/>
            <a:r>
              <a:rPr lang="ru-RU" sz="14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безналичных жилищных субсидий в соответствии с Государственной программой «Комфортное жилье и благоприятная среда» запланировано 2,2 тыс.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На реализацию отдельных мероприятий в области социальной политики предусмотрено 25,1 тыс. рублей.</a:t>
            </a:r>
          </a:p>
          <a:p>
            <a:pPr algn="just"/>
            <a:r>
              <a:rPr lang="ru-RU" sz="1400" dirty="0"/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1" y="1078992"/>
            <a:ext cx="2465832" cy="18928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5240" y="469392"/>
            <a:ext cx="167640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4416" y="2584704"/>
            <a:ext cx="1920240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032"/>
              </a:lnSpc>
              <a:spcAft>
                <a:spcPts val="210"/>
              </a:spcAft>
            </a:pPr>
            <a:endParaRPr lang="ru" sz="950" b="1" dirty="0"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9337" y="1281684"/>
            <a:ext cx="4282440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Бюджетное финансирование отрасли «Здравоохранение» в 2021 году за счет средств районного бюджета составит </a:t>
            </a:r>
            <a:r>
              <a:rPr lang="ru-RU" sz="1400" dirty="0">
                <a:latin typeface="Times New Roman"/>
              </a:rPr>
              <a:t>4 472,6 т</a:t>
            </a:r>
            <a:r>
              <a:rPr lang="ru" sz="1400" dirty="0">
                <a:latin typeface="Times New Roman"/>
              </a:rPr>
              <a:t>ыс. рублей и будет направлено на осуществление медицинской помощи населению.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2376" y="3114452"/>
            <a:ext cx="6391656" cy="57064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На приобретение лекарственных средств и изделий медицинского назначения) включая приобретение медикаментов для населения на льготных условиях в бюджете района утверждено </a:t>
            </a:r>
            <a:r>
              <a:rPr lang="ru-RU" sz="1400" dirty="0">
                <a:latin typeface="Times New Roman"/>
              </a:rPr>
              <a:t>504,6</a:t>
            </a:r>
            <a:r>
              <a:rPr lang="ru" sz="1400" dirty="0">
                <a:latin typeface="Times New Roman"/>
              </a:rPr>
              <a:t> тыс. рублей.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ежемесячные надбавки за работу в условиях, связанных с инфекциями, работникам здравоохранения, оказывающим медицинскую помощь (участвующим в ее оказании) пациентам с инфекциями и лицам, отнесенным к контактам первого уровня, и (или) работающим в условиях, связанных с инфекциями в соответствии с Указом Президента Республики Беларусь от 16 апреля 2020 г. № 131 «О материальном стимулировании работников здравоохранения» предусмотрено 351,0 тыс. рублей (за 2 полугодие 2020 г.-155,5 тыс. рублей).</a:t>
            </a:r>
          </a:p>
          <a:p>
            <a:pPr indent="4572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Минимальный норматив бюджетной обеспеченности расходов на здравоохранение в расчете на одного жителя по </a:t>
            </a:r>
            <a:r>
              <a:rPr lang="ru-RU" sz="1400" dirty="0" err="1">
                <a:latin typeface="Times New Roman"/>
              </a:rPr>
              <a:t>Хотимскому</a:t>
            </a:r>
            <a:r>
              <a:rPr lang="ru-RU" sz="1400" dirty="0">
                <a:latin typeface="Times New Roman"/>
              </a:rPr>
              <a:t> району  устанавливается в размере – 421,94 рублей.</a:t>
            </a: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Важнейшей задачей в настоящее время и на перспективу до 2025 года в сфере здравоохранения определено повышение эффективности системы здравоохранения, повышение качества услуг системы здравоохранения, сокращение уровня смертности, прежде всего в трудоспособном возрасте, создание условий для увеличения ожидаемой продолжительности жизни. </a:t>
            </a: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8" y="1627632"/>
            <a:ext cx="2502408" cy="2218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280" y="816864"/>
            <a:ext cx="1139952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2100"/>
              </a:spcAft>
            </a:pPr>
            <a:r>
              <a:rPr lang="ru" sz="1400" u="sng">
                <a:solidFill>
                  <a:srgbClr val="0070C0"/>
                </a:solidFill>
                <a:latin typeface="Times New Roman"/>
              </a:rPr>
              <a:t>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240" y="469392"/>
            <a:ext cx="179832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24</a:t>
            </a:r>
          </a:p>
          <a:p>
            <a:pPr marL="12700" indent="0"/>
            <a:endParaRPr lang="ru" sz="105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080" y="1392936"/>
            <a:ext cx="2663952" cy="829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576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РРасходы районного бюджета  на 2021 год на образование утверждены в сумме </a:t>
            </a:r>
            <a:r>
              <a:rPr lang="ru-RU" sz="1400" dirty="0">
                <a:latin typeface="Times New Roman"/>
              </a:rPr>
              <a:t>8 266,8</a:t>
            </a:r>
            <a:r>
              <a:rPr lang="ru" sz="1400" dirty="0">
                <a:latin typeface="Times New Roman"/>
              </a:rPr>
              <a:t>тыс.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0080" y="2267712"/>
            <a:ext cx="2654808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В общем объеме средств предусмотрено: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0080" y="2706624"/>
            <a:ext cx="2663952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1 975,8 </a:t>
            </a:r>
            <a:r>
              <a:rPr lang="ru" sz="1400" dirty="0">
                <a:latin typeface="Times New Roman"/>
              </a:rPr>
              <a:t>тыс. рублей - на финансирование учреждений дошкольного образования;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43984" y="3364992"/>
            <a:ext cx="2667000" cy="3901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4610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5 235,4 </a:t>
            </a:r>
            <a:r>
              <a:rPr lang="ru" sz="1400" dirty="0">
                <a:latin typeface="Times New Roman"/>
              </a:rPr>
              <a:t>тыс. рублей -учреждений    общего среднего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0080" y="3800856"/>
            <a:ext cx="2200656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 образования;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328" y="4020312"/>
            <a:ext cx="6391656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054100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853,6 </a:t>
            </a:r>
            <a:r>
              <a:rPr lang="ru" sz="1400" dirty="0">
                <a:latin typeface="Times New Roman"/>
              </a:rPr>
              <a:t>тыс. рублей – дополнительное образование детей и молодежи;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07007" y="4437126"/>
            <a:ext cx="5958793" cy="4152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en-US" sz="1400" dirty="0">
                <a:latin typeface="Times New Roman"/>
              </a:rPr>
              <a:t> </a:t>
            </a:r>
            <a:r>
              <a:rPr lang="ru-RU" sz="1400" dirty="0">
                <a:latin typeface="Times New Roman"/>
              </a:rPr>
              <a:t>202,0 </a:t>
            </a:r>
            <a:r>
              <a:rPr lang="ru" sz="1400" dirty="0">
                <a:latin typeface="Times New Roman"/>
              </a:rPr>
              <a:t> тыс. рублей – другие вопросы в области образования.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73480" y="4678680"/>
            <a:ext cx="4764024" cy="173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  <a:spcAft>
                <a:spcPts val="1050"/>
              </a:spcAft>
            </a:pPr>
            <a:endParaRPr lang="ru" sz="1400" dirty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76" y="8425688"/>
            <a:ext cx="6382512" cy="1450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Целями государственной программы </a:t>
            </a:r>
            <a:r>
              <a:rPr lang="ru-RU" sz="1400" dirty="0">
                <a:latin typeface="Times New Roman"/>
              </a:rPr>
              <a:t>по образованию и молодежной политики</a:t>
            </a:r>
            <a:r>
              <a:rPr lang="ru" sz="1400" dirty="0">
                <a:latin typeface="Times New Roman"/>
              </a:rPr>
              <a:t> определены повышение качества и доступности образования в соответствии с потребностями инновационной экономики, требованиями информационного общества, образовательными запросами граждан, а также развитие потенциала молодежи и ее вовлечение в общественно полезную деятельность.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19728" y="8065008"/>
            <a:ext cx="2840736" cy="841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>
              <a:lnSpc>
                <a:spcPts val="1152"/>
              </a:lnSpc>
            </a:pPr>
            <a:endParaRPr lang="ru" sz="950" b="1" dirty="0">
              <a:latin typeface="Trebuchet MS"/>
            </a:endParaRPr>
          </a:p>
          <a:p>
            <a:pPr marL="177800" indent="0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EF7DDAB-C539-4844-83AC-7789B7E3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4935577"/>
            <a:ext cx="6382512" cy="32914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31392"/>
            <a:ext cx="1840992" cy="133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4088" y="469392"/>
            <a:ext cx="3810000" cy="118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136900" indent="0"/>
            <a:r>
              <a:rPr lang="ru" sz="1050" dirty="0">
                <a:latin typeface="Times New Roman"/>
              </a:rPr>
              <a:t>25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232" y="835152"/>
            <a:ext cx="3800856" cy="188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1470"/>
              </a:spcAft>
            </a:pPr>
            <a:r>
              <a:rPr lang="ru" sz="1400" u="sng">
                <a:solidFill>
                  <a:srgbClr val="0070C0"/>
                </a:solidFill>
                <a:latin typeface="Times New Roman"/>
              </a:rPr>
              <a:t>Культура и средства массовой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0360" y="1264920"/>
            <a:ext cx="42306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В районном бюджете на финансирование расходов в сфере культуры, </a:t>
            </a:r>
            <a:r>
              <a:rPr lang="ru-RU" sz="1400" dirty="0">
                <a:latin typeface="Times New Roman"/>
              </a:rPr>
              <a:t>СМИ п</a:t>
            </a:r>
            <a:r>
              <a:rPr lang="ru" sz="1400" dirty="0">
                <a:latin typeface="Times New Roman"/>
              </a:rPr>
              <a:t>редусмотрено 1582,0</a:t>
            </a:r>
            <a:r>
              <a:rPr lang="ru-RU" sz="1400" dirty="0">
                <a:latin typeface="Times New Roman"/>
              </a:rPr>
              <a:t> </a:t>
            </a:r>
            <a:r>
              <a:rPr lang="ru" sz="1400" dirty="0">
                <a:latin typeface="Times New Roman"/>
              </a:rPr>
              <a:t>тыс. рублей.</a:t>
            </a:r>
          </a:p>
          <a:p>
            <a:pPr indent="0" algn="r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0" algn="r">
              <a:lnSpc>
                <a:spcPts val="1704"/>
              </a:lnSpc>
            </a:pPr>
            <a:r>
              <a:rPr lang="ru" sz="1400" dirty="0">
                <a:latin typeface="Times New Roman"/>
              </a:rPr>
              <a:t>Данные средства будут направлены на: содержание учреждений культуры, из них: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2376" y="2566416"/>
            <a:ext cx="637032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" sz="1400" dirty="0">
                <a:latin typeface="Times New Roman"/>
              </a:rPr>
              <a:t>одержание библиотек – </a:t>
            </a:r>
            <a:r>
              <a:rPr lang="ru-RU" sz="1400" dirty="0">
                <a:latin typeface="Times New Roman"/>
              </a:rPr>
              <a:t>421,2</a:t>
            </a:r>
            <a:r>
              <a:rPr lang="ru" sz="1400" dirty="0">
                <a:latin typeface="Times New Roman"/>
              </a:rPr>
              <a:t> тыс. рублей;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0512" y="2807208"/>
            <a:ext cx="5282184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2700" indent="0" algn="r">
              <a:spcAft>
                <a:spcPts val="210"/>
              </a:spcAft>
            </a:pPr>
            <a:r>
              <a:rPr lang="ru-RU" sz="1400" dirty="0">
                <a:latin typeface="Times New Roman"/>
              </a:rPr>
              <a:t>      с</a:t>
            </a:r>
            <a:r>
              <a:rPr lang="ru" sz="1400" dirty="0">
                <a:latin typeface="Times New Roman"/>
              </a:rPr>
              <a:t>одержание учреждения культуры «Хотимский районный историко-краеведческий музей» – 109,7 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3232" y="3429000"/>
            <a:ext cx="6400800" cy="1466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57200" algn="just">
              <a:lnSpc>
                <a:spcPts val="1728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" sz="1400" dirty="0">
                <a:latin typeface="Times New Roman"/>
              </a:rPr>
              <a:t>одержание домов культуры, клубов, и других учреждений клубного типа – </a:t>
            </a:r>
            <a:r>
              <a:rPr lang="ru-RU" sz="1400" dirty="0">
                <a:latin typeface="Times New Roman"/>
              </a:rPr>
              <a:t>974,3</a:t>
            </a:r>
            <a:r>
              <a:rPr lang="ru" sz="1400" dirty="0">
                <a:latin typeface="Times New Roman"/>
              </a:rPr>
              <a:t> тыс. рублей.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содержание парка культуры и отдыха в виде субсидий предусмотрено 58,0 тыс. рублей.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поддержку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предусмотрено   18,8 тыс. рублей.</a:t>
            </a: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marL="12700" marR="12700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Реализация </a:t>
            </a:r>
            <a:r>
              <a:rPr lang="ru-RU" sz="1400" dirty="0">
                <a:latin typeface="Times New Roman"/>
              </a:rPr>
              <a:t>мероприятий </a:t>
            </a:r>
            <a:r>
              <a:rPr lang="ru" sz="1400" dirty="0">
                <a:latin typeface="Times New Roman"/>
              </a:rPr>
              <a:t>в области культуры направлена на повышение доступности, качества и разнообразия культурных продуктов и услуг, обеспечение сохранности историко-культурных ценностей, поддержку развития всех видов искусства и творчества, народных художественных ремесел.</a:t>
            </a: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  <a:p>
            <a:pPr marL="12700" marR="12700" indent="457200" algn="just">
              <a:lnSpc>
                <a:spcPts val="1728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8959" y="5961888"/>
            <a:ext cx="1176521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950" b="1" dirty="0">
              <a:latin typeface="Trebuchet M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8432" y="6126480"/>
            <a:ext cx="633984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27000" indent="0" algn="just">
              <a:lnSpc>
                <a:spcPts val="1176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29984" y="6047232"/>
            <a:ext cx="408432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1000" dirty="0">
              <a:solidFill>
                <a:srgbClr val="BA6490"/>
              </a:solidFill>
              <a:latin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25880" y="6937248"/>
            <a:ext cx="2779776" cy="856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152"/>
              </a:lnSpc>
            </a:pPr>
            <a:endParaRPr lang="ru" sz="950" b="1" dirty="0">
              <a:latin typeface="Trebuchet M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280" y="8004048"/>
            <a:ext cx="6400800" cy="1725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2700" indent="4445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8" y="1030224"/>
            <a:ext cx="1822704" cy="1755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25240" y="469392"/>
            <a:ext cx="173736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26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4920" y="2130552"/>
            <a:ext cx="1405128" cy="344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36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1097280"/>
            <a:ext cx="603504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43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3088" y="999744"/>
            <a:ext cx="579120" cy="621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endParaRPr lang="ru" sz="1000" spc="-200" dirty="0">
              <a:solidFill>
                <a:srgbClr val="BA649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2023872"/>
            <a:ext cx="737616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397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6320" y="1085088"/>
            <a:ext cx="627888" cy="451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0" marR="1143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6128" y="999744"/>
            <a:ext cx="1469136" cy="597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marR="1397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4352" y="1969008"/>
            <a:ext cx="573024" cy="560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marR="88900" indent="0" algn="just">
              <a:lnSpc>
                <a:spcPts val="1152"/>
              </a:lnSpc>
            </a:pPr>
            <a:endParaRPr lang="ru" sz="950" b="1" dirty="0">
              <a:latin typeface="Trebuchet MS"/>
            </a:endParaRPr>
          </a:p>
          <a:p>
            <a:pPr marL="88900" indent="0" algn="just">
              <a:lnSpc>
                <a:spcPts val="1152"/>
              </a:lnSpc>
            </a:pPr>
            <a:endParaRPr lang="ru" sz="850" b="1" dirty="0"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3472" y="1908048"/>
            <a:ext cx="408432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000">
                <a:solidFill>
                  <a:srgbClr val="BA6490"/>
                </a:solidFill>
                <a:latin typeface="Times New Roman"/>
              </a:rPr>
              <a:t>&gt;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8472" y="606552"/>
            <a:ext cx="2578608" cy="2036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47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Физическая культура и 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9128" y="810196"/>
            <a:ext cx="4178808" cy="17745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Расходы на физическую культуру и спорт утверждены в сумме 108,6 тыс. рублей, в том числе на:</a:t>
            </a:r>
          </a:p>
          <a:p>
            <a:pPr indent="0" algn="just">
              <a:lnSpc>
                <a:spcPts val="1704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" sz="1400" dirty="0">
                <a:latin typeface="Times New Roman"/>
              </a:rPr>
              <a:t>одержание спортивное учреждения «Хотимский физкультурно-спортивный клуб»  - 106,8 тыс. </a:t>
            </a:r>
            <a:r>
              <a:rPr lang="ru-RU" sz="1400" dirty="0">
                <a:latin typeface="Times New Roman"/>
              </a:rPr>
              <a:t>р</a:t>
            </a:r>
            <a:r>
              <a:rPr lang="ru" sz="1400" dirty="0">
                <a:latin typeface="Times New Roman"/>
              </a:rPr>
              <a:t>ублей.</a:t>
            </a: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На проведение спортивных мероприятий- 1,8 т.р</a:t>
            </a: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Данные расходы позволяют обеспечить: проведение спортивных, спортивно-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2698" y="3261360"/>
            <a:ext cx="6397752" cy="67658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57200">
              <a:lnSpc>
                <a:spcPts val="1704"/>
              </a:lnSpc>
            </a:pPr>
            <a:r>
              <a:rPr lang="ru" sz="1400" dirty="0">
                <a:latin typeface="Times New Roman"/>
              </a:rPr>
              <a:t>массовых, физкультурно-оздоровительных мероприятий на районном  уровне;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функционирование специализированных учебно-спортивных учреждений и спортивных объектов;</a:t>
            </a: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проведение других мероприятий в области физической культуры и спорта.</a:t>
            </a:r>
          </a:p>
          <a:p>
            <a:pPr indent="45720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  <a:p>
            <a:pPr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Реализация </a:t>
            </a:r>
            <a:r>
              <a:rPr lang="ru-RU" sz="1400" dirty="0">
                <a:latin typeface="Times New Roman"/>
              </a:rPr>
              <a:t>мероприятий </a:t>
            </a:r>
            <a:r>
              <a:rPr lang="ru" sz="1400" dirty="0">
                <a:latin typeface="Times New Roman"/>
              </a:rPr>
              <a:t>физической культуры и спорта в Республике Беларусь направлена на закрепление позитивной динамики в сферах оздоровления населения, развития физической культуры в учреждениях образования, детско-юношеского спорта.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1055" y="93865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9" y="1746300"/>
            <a:ext cx="3220518" cy="165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375" y="838200"/>
            <a:ext cx="5579329" cy="6200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260"/>
              </a:spcAft>
            </a:pPr>
            <a:r>
              <a:rPr lang="ru" sz="1400" u="sng" dirty="0">
                <a:solidFill>
                  <a:srgbClr val="0070C0"/>
                </a:solidFill>
                <a:latin typeface="Times New Roman"/>
              </a:rPr>
              <a:t>Долг органов местного управления и самоуправления Хотимского районного исполнительного комитета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3216" y="1240536"/>
            <a:ext cx="3474720" cy="12679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280" y="3402484"/>
            <a:ext cx="6397752" cy="59518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04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073" y="433103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Решением  Хотимского районного Совета депутатов от 29 декабря 2020 года            № 37-2 «О районном бюджете на 2021 год»  установлен на 2021 год;: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лимит долга, гарантированного райисполкомом, в размере 1 751,2 тыс. рублей;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лимит долга Хотимского районного Совета депутатов и райисполкома в размере 0 (ноль) рублей.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3517392"/>
            <a:ext cx="6547104" cy="4791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288" y="469392"/>
            <a:ext cx="170688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280" y="835152"/>
            <a:ext cx="644042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1680"/>
              </a:spcAft>
            </a:pPr>
            <a:r>
              <a:rPr lang="ru" sz="1850" b="1" dirty="0">
                <a:solidFill>
                  <a:srgbClr val="0070C0"/>
                </a:solidFill>
                <a:latin typeface="Times New Roman"/>
              </a:rPr>
              <a:t>Сельские бюджеты на 2021 год</a:t>
            </a:r>
          </a:p>
          <a:p>
            <a:pPr marL="12700" marR="52324" indent="457200" algn="just">
              <a:lnSpc>
                <a:spcPts val="1704"/>
              </a:lnSpc>
            </a:pPr>
            <a:r>
              <a:rPr lang="ru" sz="1400" dirty="0">
                <a:latin typeface="Times New Roman"/>
              </a:rPr>
              <a:t>Сельские бюджеты образуются по принципу «один Совет - один бюджет»: в каждой административно-территориальной единице каждый сельский Совет депутатов имеет в своем распоряжении сельский бюджет, средства которого он самостоятельно и независимо использует для выполнения возложенных на него задач и функций.</a:t>
            </a:r>
          </a:p>
          <a:p>
            <a:pPr marL="12700" marR="52324" indent="457200" algn="just">
              <a:lnSpc>
                <a:spcPts val="1704"/>
              </a:lnSpc>
              <a:spcAft>
                <a:spcPts val="1260"/>
              </a:spcAft>
            </a:pPr>
            <a:r>
              <a:rPr lang="ru" sz="1400" dirty="0">
                <a:latin typeface="Times New Roman"/>
              </a:rPr>
              <a:t>Расходы сельских бюджетов финансируются за счет налогов, сборов (пошлин), неналоговых поступлений и средств, получаемых местными органами власти в качестве поддержки из районного бюджета (дотации и межбюджетные трансферты).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280" y="8766048"/>
            <a:ext cx="6406896" cy="1088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18796" indent="457200" algn="just">
              <a:lnSpc>
                <a:spcPts val="1728"/>
              </a:lnSpc>
              <a:spcBef>
                <a:spcPts val="2520"/>
              </a:spcBef>
            </a:pPr>
            <a:r>
              <a:rPr lang="ru" sz="1400" dirty="0">
                <a:latin typeface="Times New Roman"/>
              </a:rPr>
              <a:t>Основными источниками формирования доходов сельских бюджетов являются:</a:t>
            </a:r>
          </a:p>
          <a:p>
            <a:pPr marL="12700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подоходный налог с физических лиц;</a:t>
            </a:r>
          </a:p>
          <a:p>
            <a:pPr marL="12700" marR="18796" indent="457200" algn="just">
              <a:lnSpc>
                <a:spcPts val="1728"/>
              </a:lnSpc>
            </a:pPr>
            <a:r>
              <a:rPr lang="ru" sz="1400" dirty="0">
                <a:latin typeface="Times New Roman"/>
              </a:rPr>
              <a:t>налоги на собственность (земельный налог и налог на недвижимость).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328" y="810768"/>
            <a:ext cx="6431280" cy="643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3180" indent="457200" algn="just">
              <a:lnSpc>
                <a:spcPts val="1728"/>
              </a:lnSpc>
              <a:spcAft>
                <a:spcPts val="1260"/>
              </a:spcAft>
            </a:pPr>
            <a:r>
              <a:rPr lang="ru" sz="1400" dirty="0">
                <a:latin typeface="Times New Roman"/>
              </a:rPr>
              <a:t>Чем выше уровень экономического развития территории, тем больше собственных (налоговых и неналоговых) доходов поступает в сельский бюджет.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329" y="1473742"/>
            <a:ext cx="6302456" cy="2725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i="1" dirty="0">
                <a:latin typeface="Times New Roman"/>
              </a:rPr>
              <a:t>Обеспеченность местных бюджетов собственными доходами</a:t>
            </a: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322228"/>
              </p:ext>
            </p:extLst>
          </p:nvPr>
        </p:nvGraphicFramePr>
        <p:xfrm>
          <a:off x="497657" y="2034332"/>
          <a:ext cx="6683064" cy="408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71731" y="6786860"/>
            <a:ext cx="6440424" cy="3312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За счет средств сельских бюджетов финансируются расходы по: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содержанию органов местного управления и самоуправления, 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" sz="1400" dirty="0">
                <a:latin typeface="Times New Roman"/>
              </a:rPr>
              <a:t>резервный фонд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материально-техническому обеспечению общественных пунктов необходимыми помещениями, средствами связи, мебелью, иными материально-техническими средствами, оплата коммунальных услуг, услуг связи, эксплуатационных расходов указанных пунктов,</a:t>
            </a:r>
          </a:p>
          <a:p>
            <a:pPr marL="12700" marR="57404" indent="444500" algn="just">
              <a:lnSpc>
                <a:spcPts val="1704"/>
              </a:lnSpc>
              <a:spcAft>
                <a:spcPts val="1470"/>
              </a:spcAft>
            </a:pPr>
            <a:r>
              <a:rPr lang="ru-RU" sz="1400" dirty="0">
                <a:latin typeface="Times New Roman"/>
              </a:rPr>
              <a:t>содержанию и ремонту объектов благоустройства и уличному освещению.</a:t>
            </a:r>
            <a:endParaRPr lang="ru" sz="1400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8288" y="469392"/>
            <a:ext cx="176784" cy="13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/>
            <a:r>
              <a:rPr lang="ru" sz="1050" dirty="0">
                <a:latin typeface="Times New Roman"/>
              </a:rPr>
              <a:t>35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13828279"/>
              </p:ext>
            </p:extLst>
          </p:nvPr>
        </p:nvGraphicFramePr>
        <p:xfrm>
          <a:off x="515920" y="1026220"/>
          <a:ext cx="662473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B2D9B-113E-457B-A270-7E5D213F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29" y="1530276"/>
            <a:ext cx="518457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6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537561-1183-4A6D-B8D5-8B676244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05" y="1170236"/>
            <a:ext cx="5976664" cy="76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513FDA-4CB8-44FE-8416-6BC442DE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1" y="1026220"/>
            <a:ext cx="6264696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693525-C60B-4509-B188-B38E5FDA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9" y="1026220"/>
            <a:ext cx="7056784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0CA606-6FDF-47D1-B122-7571A7920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48669"/>
              </p:ext>
            </p:extLst>
          </p:nvPr>
        </p:nvGraphicFramePr>
        <p:xfrm>
          <a:off x="901105" y="1458268"/>
          <a:ext cx="5832648" cy="6480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963">
                  <a:extLst>
                    <a:ext uri="{9D8B030D-6E8A-4147-A177-3AD203B41FA5}">
                      <a16:colId xmlns:a16="http://schemas.microsoft.com/office/drawing/2014/main" val="2359619301"/>
                    </a:ext>
                  </a:extLst>
                </a:gridCol>
                <a:gridCol w="1424415">
                  <a:extLst>
                    <a:ext uri="{9D8B030D-6E8A-4147-A177-3AD203B41FA5}">
                      <a16:colId xmlns:a16="http://schemas.microsoft.com/office/drawing/2014/main" val="2386560991"/>
                    </a:ext>
                  </a:extLst>
                </a:gridCol>
                <a:gridCol w="951625">
                  <a:extLst>
                    <a:ext uri="{9D8B030D-6E8A-4147-A177-3AD203B41FA5}">
                      <a16:colId xmlns:a16="http://schemas.microsoft.com/office/drawing/2014/main" val="2793886170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4278028664"/>
                    </a:ext>
                  </a:extLst>
                </a:gridCol>
                <a:gridCol w="600390">
                  <a:extLst>
                    <a:ext uri="{9D8B030D-6E8A-4147-A177-3AD203B41FA5}">
                      <a16:colId xmlns:a16="http://schemas.microsoft.com/office/drawing/2014/main" val="394419665"/>
                    </a:ext>
                  </a:extLst>
                </a:gridCol>
                <a:gridCol w="600390">
                  <a:extLst>
                    <a:ext uri="{9D8B030D-6E8A-4147-A177-3AD203B41FA5}">
                      <a16:colId xmlns:a16="http://schemas.microsoft.com/office/drawing/2014/main" val="1835877798"/>
                    </a:ext>
                  </a:extLst>
                </a:gridCol>
              </a:tblGrid>
              <a:tr h="5662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Дошкольные учреждения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Кол-во групп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Санаторные, интегрированные группы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18423"/>
                  </a:ext>
                </a:extLst>
              </a:tr>
              <a:tr h="338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21809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№1 г.п.Хотимска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(2 группы)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интегрированная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518335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№2 г.п.Хотимска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 групп)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интегрированные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324831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№3 г.п.Хотимска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(12 групп)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санаторные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интегрированные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52400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аг Березки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 группа)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055974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Ясли-сад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аг Забелышин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 группы)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016532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Тростинский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 группа)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19703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Беседовичский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 группы)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интегрированная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167040"/>
                  </a:ext>
                </a:extLst>
              </a:tr>
              <a:tr h="522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Ветковский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 группа)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46403"/>
                  </a:ext>
                </a:extLst>
              </a:tr>
              <a:tr h="56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Великолиповский УПК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 группа)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297686"/>
                  </a:ext>
                </a:extLst>
              </a:tr>
              <a:tr h="522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(28 групп)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санаторные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интегрированных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0720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03D8BB1-C9A4-4C4C-B6AA-CB8B99B8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137" y="1164685"/>
            <a:ext cx="750242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ДОШКОЛЬНОГО ОБРАЗОВАНИЯ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A09D3D-F4E3-49AD-8A84-B4530DAD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3" y="1242244"/>
            <a:ext cx="6408711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4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4268</Words>
  <Application>Microsoft Office PowerPoint</Application>
  <PresentationFormat>Произвольный</PresentationFormat>
  <Paragraphs>531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DejaVu Sans Condensed</vt:lpstr>
      <vt:lpstr>Symbol</vt:lpstr>
      <vt:lpstr>Times New Roman</vt:lpstr>
      <vt:lpstr>Trebuchet MS</vt:lpstr>
      <vt:lpstr>Тема Office</vt:lpstr>
      <vt:lpstr>БЮДЖЕТ ХОТИМСКОГО РАЙОНА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консолидированного бюджета по функциональной классификации на 2021 год,%.</vt:lpstr>
      <vt:lpstr>Структура расходов консолидированного бюджета по функциональной классификации на 2021 год,%.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 отраслей народного хозяйства,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Чучулина Ирина</dc:creator>
  <cp:lastModifiedBy>Баранова Светлана</cp:lastModifiedBy>
  <cp:revision>421</cp:revision>
  <cp:lastPrinted>2021-01-18T08:05:23Z</cp:lastPrinted>
  <dcterms:modified xsi:type="dcterms:W3CDTF">2021-01-22T13:18:59Z</dcterms:modified>
</cp:coreProperties>
</file>